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7"/>
  </p:notesMasterIdLst>
  <p:sldIdLst>
    <p:sldId id="256" r:id="rId5"/>
    <p:sldId id="305" r:id="rId6"/>
    <p:sldId id="294" r:id="rId7"/>
    <p:sldId id="287" r:id="rId8"/>
    <p:sldId id="275" r:id="rId9"/>
    <p:sldId id="300" r:id="rId10"/>
    <p:sldId id="272" r:id="rId11"/>
    <p:sldId id="299" r:id="rId12"/>
    <p:sldId id="271" r:id="rId13"/>
    <p:sldId id="297" r:id="rId14"/>
    <p:sldId id="278" r:id="rId15"/>
    <p:sldId id="298" r:id="rId16"/>
    <p:sldId id="279" r:id="rId17"/>
    <p:sldId id="296" r:id="rId18"/>
    <p:sldId id="276" r:id="rId19"/>
    <p:sldId id="301" r:id="rId20"/>
    <p:sldId id="277" r:id="rId21"/>
    <p:sldId id="303" r:id="rId22"/>
    <p:sldId id="281" r:id="rId23"/>
    <p:sldId id="302" r:id="rId24"/>
    <p:sldId id="282" r:id="rId25"/>
    <p:sldId id="295" r:id="rId26"/>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9FF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9DAA080-AA27-48B5-A191-3F95001E3DF3}" v="38" dt="2024-01-23T00:32:42.225"/>
    <p1510:client id="{A6ECBFAD-4630-4769-9DE9-0053A8F48762}" v="883" dt="2024-01-22T21:55:25.0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5" autoAdjust="0"/>
    <p:restoredTop sz="86079" autoAdjust="0"/>
  </p:normalViewPr>
  <p:slideViewPr>
    <p:cSldViewPr snapToGrid="0">
      <p:cViewPr>
        <p:scale>
          <a:sx n="77" d="100"/>
          <a:sy n="77" d="100"/>
        </p:scale>
        <p:origin x="303" y="54"/>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r>
              <a:rPr lang="en-US" dirty="0"/>
              <a:t>26% of</a:t>
            </a:r>
            <a:r>
              <a:rPr lang="en-US" baseline="0" dirty="0"/>
              <a:t> College Women Will Be Sexually Assaulted</a:t>
            </a:r>
          </a:p>
          <a:p>
            <a:pPr>
              <a:defRPr/>
            </a:pPr>
            <a:r>
              <a:rPr lang="en-US" baseline="0" dirty="0">
                <a:solidFill>
                  <a:srgbClr val="FF0000"/>
                </a:solidFill>
              </a:rPr>
              <a:t>Before Graduation</a:t>
            </a:r>
            <a:endParaRPr lang="en-US" dirty="0">
              <a:solidFill>
                <a:srgbClr val="FF0000"/>
              </a:solidFill>
            </a:endParaRPr>
          </a:p>
        </c:rich>
      </c:tx>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Sexual Assault on Campus</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55C9-4E0A-A49C-786AD7C1ADC0}"/>
              </c:ext>
            </c:extLst>
          </c:dPt>
          <c:dPt>
            <c:idx val="1"/>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55C9-4E0A-A49C-786AD7C1ADC0}"/>
              </c:ext>
            </c:extLst>
          </c:dPt>
          <c:dPt>
            <c:idx val="2"/>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55C9-4E0A-A49C-786AD7C1ADC0}"/>
              </c:ext>
            </c:extLst>
          </c:dPt>
          <c:dLbls>
            <c:dLbl>
              <c:idx val="2"/>
              <c:delete val="1"/>
              <c:extLst>
                <c:ext xmlns:c15="http://schemas.microsoft.com/office/drawing/2012/chart" uri="{CE6537A1-D6FC-4f65-9D91-7224C49458BB}"/>
                <c:ext xmlns:c16="http://schemas.microsoft.com/office/drawing/2014/chart" uri="{C3380CC4-5D6E-409C-BE32-E72D297353CC}">
                  <c16:uniqueId val="{00000005-55C9-4E0A-A49C-786AD7C1ADC0}"/>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Sheet1!$A$2:$A$4</c:f>
              <c:strCache>
                <c:ptCount val="2"/>
                <c:pt idx="0">
                  <c:v>Women Assaulted</c:v>
                </c:pt>
                <c:pt idx="1">
                  <c:v>Men Assaulted</c:v>
                </c:pt>
              </c:strCache>
            </c:strRef>
          </c:cat>
          <c:val>
            <c:numRef>
              <c:f>Sheet1!$B$2:$B$4</c:f>
              <c:numCache>
                <c:formatCode>0%</c:formatCode>
                <c:ptCount val="3"/>
                <c:pt idx="0">
                  <c:v>0.26400000000000001</c:v>
                </c:pt>
                <c:pt idx="1">
                  <c:v>6.8000000000000005E-2</c:v>
                </c:pt>
                <c:pt idx="2">
                  <c:v>0.67</c:v>
                </c:pt>
              </c:numCache>
            </c:numRef>
          </c:val>
          <c:extLst>
            <c:ext xmlns:c16="http://schemas.microsoft.com/office/drawing/2014/chart" uri="{C3380CC4-5D6E-409C-BE32-E72D297353CC}">
              <c16:uniqueId val="{00000000-5C4B-4047-AE6F-BE73859B4B0F}"/>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r>
              <a:rPr lang="en-US" dirty="0"/>
              <a:t>74%</a:t>
            </a:r>
            <a:r>
              <a:rPr lang="en-US" baseline="0" dirty="0"/>
              <a:t> Of college Students Report Feeling Unsafe Walking In the Dark</a:t>
            </a:r>
            <a:endParaRPr lang="en-US" dirty="0"/>
          </a:p>
        </c:rich>
      </c:tx>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Sexual Assault on Campus</c:v>
                </c:pt>
              </c:strCache>
            </c:strRef>
          </c:tx>
          <c:dPt>
            <c:idx val="0"/>
            <c:bubble3D val="0"/>
            <c:spPr>
              <a:solidFill>
                <a:schemeClr val="accent1"/>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92C5-4CA2-B605-2BCCA0433E09}"/>
              </c:ext>
            </c:extLst>
          </c:dPt>
          <c:dPt>
            <c:idx val="1"/>
            <c:bubble3D val="0"/>
            <c:spPr>
              <a:solidFill>
                <a:schemeClr val="accent3"/>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92C5-4CA2-B605-2BCCA0433E09}"/>
              </c:ext>
            </c:extLst>
          </c:dPt>
          <c:dLbls>
            <c:dLbl>
              <c:idx val="1"/>
              <c:delete val="1"/>
              <c:extLst>
                <c:ext xmlns:c15="http://schemas.microsoft.com/office/drawing/2012/chart" uri="{CE6537A1-D6FC-4f65-9D91-7224C49458BB}"/>
                <c:ext xmlns:c16="http://schemas.microsoft.com/office/drawing/2014/chart" uri="{C3380CC4-5D6E-409C-BE32-E72D297353CC}">
                  <c16:uniqueId val="{00000003-92C5-4CA2-B605-2BCCA0433E09}"/>
                </c:ext>
              </c:extLst>
            </c:dLbl>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Sheet1!$A$2:$A$3</c:f>
              <c:strCache>
                <c:ptCount val="1"/>
                <c:pt idx="0">
                  <c:v>Unsafe at Night</c:v>
                </c:pt>
              </c:strCache>
            </c:strRef>
          </c:cat>
          <c:val>
            <c:numRef>
              <c:f>Sheet1!$B$2:$B$3</c:f>
              <c:numCache>
                <c:formatCode>0%</c:formatCode>
                <c:ptCount val="2"/>
                <c:pt idx="0">
                  <c:v>0.74</c:v>
                </c:pt>
                <c:pt idx="1">
                  <c:v>0.26</c:v>
                </c:pt>
              </c:numCache>
            </c:numRef>
          </c:val>
          <c:extLst>
            <c:ext xmlns:c16="http://schemas.microsoft.com/office/drawing/2014/chart" uri="{C3380CC4-5D6E-409C-BE32-E72D297353CC}">
              <c16:uniqueId val="{00000000-5C4B-4047-AE6F-BE73859B4B0F}"/>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1727"/>
          </a:xfrm>
          <a:prstGeom prst="rect">
            <a:avLst/>
          </a:prstGeom>
        </p:spPr>
        <p:txBody>
          <a:bodyPr vert="horz" lIns="96650" tIns="48325" rIns="96650" bIns="48325" rtlCol="0"/>
          <a:lstStyle>
            <a:lvl1pPr algn="l">
              <a:defRPr sz="1200"/>
            </a:lvl1pPr>
          </a:lstStyle>
          <a:p>
            <a:endParaRPr lang="en-US"/>
          </a:p>
        </p:txBody>
      </p:sp>
      <p:sp>
        <p:nvSpPr>
          <p:cNvPr id="3" name="Date Placeholder 2"/>
          <p:cNvSpPr>
            <a:spLocks noGrp="1"/>
          </p:cNvSpPr>
          <p:nvPr>
            <p:ph type="dt" idx="1"/>
          </p:nvPr>
        </p:nvSpPr>
        <p:spPr>
          <a:xfrm>
            <a:off x="4143588" y="1"/>
            <a:ext cx="3169920" cy="481727"/>
          </a:xfrm>
          <a:prstGeom prst="rect">
            <a:avLst/>
          </a:prstGeom>
        </p:spPr>
        <p:txBody>
          <a:bodyPr vert="horz" lIns="96650" tIns="48325" rIns="96650" bIns="48325" rtlCol="0"/>
          <a:lstStyle>
            <a:lvl1pPr algn="r">
              <a:defRPr sz="1200"/>
            </a:lvl1pPr>
          </a:lstStyle>
          <a:p>
            <a:fld id="{358B5F09-8BB0-438D-8A49-C504819A7225}" type="datetimeFigureOut">
              <a:rPr lang="en-US" smtClean="0"/>
              <a:t>1/22/2024</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50" tIns="48325" rIns="96650" bIns="48325" rtlCol="0" anchor="ctr"/>
          <a:lstStyle/>
          <a:p>
            <a:endParaRPr lang="en-US"/>
          </a:p>
        </p:txBody>
      </p:sp>
      <p:sp>
        <p:nvSpPr>
          <p:cNvPr id="5" name="Notes Placeholder 4"/>
          <p:cNvSpPr>
            <a:spLocks noGrp="1"/>
          </p:cNvSpPr>
          <p:nvPr>
            <p:ph type="body" sz="quarter" idx="3"/>
          </p:nvPr>
        </p:nvSpPr>
        <p:spPr>
          <a:xfrm>
            <a:off x="731520" y="4620578"/>
            <a:ext cx="5852160" cy="3780473"/>
          </a:xfrm>
          <a:prstGeom prst="rect">
            <a:avLst/>
          </a:prstGeom>
        </p:spPr>
        <p:txBody>
          <a:bodyPr vert="horz" lIns="96650" tIns="48325" rIns="96650" bIns="4832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1726"/>
          </a:xfrm>
          <a:prstGeom prst="rect">
            <a:avLst/>
          </a:prstGeom>
        </p:spPr>
        <p:txBody>
          <a:bodyPr vert="horz" lIns="96650" tIns="48325" rIns="96650" bIns="48325" rtlCol="0" anchor="b"/>
          <a:lstStyle>
            <a:lvl1pPr algn="l">
              <a:defRPr sz="1200"/>
            </a:lvl1pPr>
          </a:lstStyle>
          <a:p>
            <a:endParaRPr lang="en-US"/>
          </a:p>
        </p:txBody>
      </p:sp>
      <p:sp>
        <p:nvSpPr>
          <p:cNvPr id="7" name="Slide Number Placeholder 6"/>
          <p:cNvSpPr>
            <a:spLocks noGrp="1"/>
          </p:cNvSpPr>
          <p:nvPr>
            <p:ph type="sldNum" sz="quarter" idx="5"/>
          </p:nvPr>
        </p:nvSpPr>
        <p:spPr>
          <a:xfrm>
            <a:off x="4143588" y="9119475"/>
            <a:ext cx="3169920" cy="481726"/>
          </a:xfrm>
          <a:prstGeom prst="rect">
            <a:avLst/>
          </a:prstGeom>
        </p:spPr>
        <p:txBody>
          <a:bodyPr vert="horz" lIns="96650" tIns="48325" rIns="96650" bIns="48325" rtlCol="0" anchor="b"/>
          <a:lstStyle>
            <a:lvl1pPr algn="r">
              <a:defRPr sz="1200"/>
            </a:lvl1pPr>
          </a:lstStyle>
          <a:p>
            <a:fld id="{F8D066F3-A7F5-4241-B5AF-5A4E2345080E}" type="slidenum">
              <a:rPr lang="en-US" smtClean="0"/>
              <a:t>‹#›</a:t>
            </a:fld>
            <a:endParaRPr lang="en-US"/>
          </a:p>
        </p:txBody>
      </p:sp>
    </p:spTree>
    <p:extLst>
      <p:ext uri="{BB962C8B-B14F-4D97-AF65-F5344CB8AC3E}">
        <p14:creationId xmlns:p14="http://schemas.microsoft.com/office/powerpoint/2010/main" val="26104911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2</a:t>
            </a:fld>
            <a:endParaRPr lang="en-US"/>
          </a:p>
        </p:txBody>
      </p:sp>
    </p:spTree>
    <p:extLst>
      <p:ext uri="{BB962C8B-B14F-4D97-AF65-F5344CB8AC3E}">
        <p14:creationId xmlns:p14="http://schemas.microsoft.com/office/powerpoint/2010/main" val="2402607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11</a:t>
            </a:fld>
            <a:endParaRPr lang="en-US"/>
          </a:p>
        </p:txBody>
      </p:sp>
    </p:spTree>
    <p:extLst>
      <p:ext uri="{BB962C8B-B14F-4D97-AF65-F5344CB8AC3E}">
        <p14:creationId xmlns:p14="http://schemas.microsoft.com/office/powerpoint/2010/main" val="3552655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12</a:t>
            </a:fld>
            <a:endParaRPr lang="en-US"/>
          </a:p>
        </p:txBody>
      </p:sp>
    </p:spTree>
    <p:extLst>
      <p:ext uri="{BB962C8B-B14F-4D97-AF65-F5344CB8AC3E}">
        <p14:creationId xmlns:p14="http://schemas.microsoft.com/office/powerpoint/2010/main" val="8219522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13</a:t>
            </a:fld>
            <a:endParaRPr lang="en-US"/>
          </a:p>
        </p:txBody>
      </p:sp>
    </p:spTree>
    <p:extLst>
      <p:ext uri="{BB962C8B-B14F-4D97-AF65-F5344CB8AC3E}">
        <p14:creationId xmlns:p14="http://schemas.microsoft.com/office/powerpoint/2010/main" val="23917125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14</a:t>
            </a:fld>
            <a:endParaRPr lang="en-US"/>
          </a:p>
        </p:txBody>
      </p:sp>
    </p:spTree>
    <p:extLst>
      <p:ext uri="{BB962C8B-B14F-4D97-AF65-F5344CB8AC3E}">
        <p14:creationId xmlns:p14="http://schemas.microsoft.com/office/powerpoint/2010/main" val="39066297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16</a:t>
            </a:fld>
            <a:endParaRPr lang="en-US"/>
          </a:p>
        </p:txBody>
      </p:sp>
    </p:spTree>
    <p:extLst>
      <p:ext uri="{BB962C8B-B14F-4D97-AF65-F5344CB8AC3E}">
        <p14:creationId xmlns:p14="http://schemas.microsoft.com/office/powerpoint/2010/main" val="32191683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18</a:t>
            </a:fld>
            <a:endParaRPr lang="en-US"/>
          </a:p>
        </p:txBody>
      </p:sp>
    </p:spTree>
    <p:extLst>
      <p:ext uri="{BB962C8B-B14F-4D97-AF65-F5344CB8AC3E}">
        <p14:creationId xmlns:p14="http://schemas.microsoft.com/office/powerpoint/2010/main" val="1717690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20</a:t>
            </a:fld>
            <a:endParaRPr lang="en-US"/>
          </a:p>
        </p:txBody>
      </p:sp>
    </p:spTree>
    <p:extLst>
      <p:ext uri="{BB962C8B-B14F-4D97-AF65-F5344CB8AC3E}">
        <p14:creationId xmlns:p14="http://schemas.microsoft.com/office/powerpoint/2010/main" val="27115088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22</a:t>
            </a:fld>
            <a:endParaRPr lang="en-US"/>
          </a:p>
        </p:txBody>
      </p:sp>
    </p:spTree>
    <p:extLst>
      <p:ext uri="{BB962C8B-B14F-4D97-AF65-F5344CB8AC3E}">
        <p14:creationId xmlns:p14="http://schemas.microsoft.com/office/powerpoint/2010/main" val="3775818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3</a:t>
            </a:fld>
            <a:endParaRPr lang="en-US"/>
          </a:p>
        </p:txBody>
      </p:sp>
    </p:spTree>
    <p:extLst>
      <p:ext uri="{BB962C8B-B14F-4D97-AF65-F5344CB8AC3E}">
        <p14:creationId xmlns:p14="http://schemas.microsoft.com/office/powerpoint/2010/main" val="24741367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4</a:t>
            </a:fld>
            <a:endParaRPr lang="en-US"/>
          </a:p>
        </p:txBody>
      </p:sp>
    </p:spTree>
    <p:extLst>
      <p:ext uri="{BB962C8B-B14F-4D97-AF65-F5344CB8AC3E}">
        <p14:creationId xmlns:p14="http://schemas.microsoft.com/office/powerpoint/2010/main" val="643128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5</a:t>
            </a:fld>
            <a:endParaRPr lang="en-US"/>
          </a:p>
        </p:txBody>
      </p:sp>
    </p:spTree>
    <p:extLst>
      <p:ext uri="{BB962C8B-B14F-4D97-AF65-F5344CB8AC3E}">
        <p14:creationId xmlns:p14="http://schemas.microsoft.com/office/powerpoint/2010/main" val="2684612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6</a:t>
            </a:fld>
            <a:endParaRPr lang="en-US"/>
          </a:p>
        </p:txBody>
      </p:sp>
    </p:spTree>
    <p:extLst>
      <p:ext uri="{BB962C8B-B14F-4D97-AF65-F5344CB8AC3E}">
        <p14:creationId xmlns:p14="http://schemas.microsoft.com/office/powerpoint/2010/main" val="2259836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7</a:t>
            </a:fld>
            <a:endParaRPr lang="en-US"/>
          </a:p>
        </p:txBody>
      </p:sp>
    </p:spTree>
    <p:extLst>
      <p:ext uri="{BB962C8B-B14F-4D97-AF65-F5344CB8AC3E}">
        <p14:creationId xmlns:p14="http://schemas.microsoft.com/office/powerpoint/2010/main" val="14027187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8</a:t>
            </a:fld>
            <a:endParaRPr lang="en-US"/>
          </a:p>
        </p:txBody>
      </p:sp>
    </p:spTree>
    <p:extLst>
      <p:ext uri="{BB962C8B-B14F-4D97-AF65-F5344CB8AC3E}">
        <p14:creationId xmlns:p14="http://schemas.microsoft.com/office/powerpoint/2010/main" val="713897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Setting Path with Automatic Alerts for Deviating</a:t>
            </a:r>
          </a:p>
        </p:txBody>
      </p:sp>
      <p:sp>
        <p:nvSpPr>
          <p:cNvPr id="4" name="Slide Number Placeholder 3"/>
          <p:cNvSpPr>
            <a:spLocks noGrp="1"/>
          </p:cNvSpPr>
          <p:nvPr>
            <p:ph type="sldNum" sz="quarter" idx="5"/>
          </p:nvPr>
        </p:nvSpPr>
        <p:spPr/>
        <p:txBody>
          <a:bodyPr/>
          <a:lstStyle/>
          <a:p>
            <a:fld id="{F8D066F3-A7F5-4241-B5AF-5A4E2345080E}" type="slidenum">
              <a:rPr lang="en-US" smtClean="0"/>
              <a:t>9</a:t>
            </a:fld>
            <a:endParaRPr lang="en-US"/>
          </a:p>
        </p:txBody>
      </p:sp>
    </p:spTree>
    <p:extLst>
      <p:ext uri="{BB962C8B-B14F-4D97-AF65-F5344CB8AC3E}">
        <p14:creationId xmlns:p14="http://schemas.microsoft.com/office/powerpoint/2010/main" val="17923851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D066F3-A7F5-4241-B5AF-5A4E2345080E}" type="slidenum">
              <a:rPr lang="en-US" smtClean="0"/>
              <a:t>10</a:t>
            </a:fld>
            <a:endParaRPr lang="en-US"/>
          </a:p>
        </p:txBody>
      </p:sp>
    </p:spTree>
    <p:extLst>
      <p:ext uri="{BB962C8B-B14F-4D97-AF65-F5344CB8AC3E}">
        <p14:creationId xmlns:p14="http://schemas.microsoft.com/office/powerpoint/2010/main" val="1429084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58F201-D774-0F77-EDBD-107B3BCED8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C292104-298F-CF82-4D3E-31B2CC43BD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DA88FB0-74C8-2BC8-102D-6D169CD9450A}"/>
              </a:ext>
            </a:extLst>
          </p:cNvPr>
          <p:cNvSpPr>
            <a:spLocks noGrp="1"/>
          </p:cNvSpPr>
          <p:nvPr>
            <p:ph type="dt" sz="half" idx="10"/>
          </p:nvPr>
        </p:nvSpPr>
        <p:spPr/>
        <p:txBody>
          <a:bodyPr/>
          <a:lstStyle/>
          <a:p>
            <a:fld id="{FDD2D97F-DD8C-4837-9B61-B6E2B719FA0C}" type="datetime1">
              <a:rPr lang="en-US" smtClean="0"/>
              <a:t>1/22/2024</a:t>
            </a:fld>
            <a:endParaRPr lang="en-US"/>
          </a:p>
        </p:txBody>
      </p:sp>
      <p:sp>
        <p:nvSpPr>
          <p:cNvPr id="5" name="Footer Placeholder 4">
            <a:extLst>
              <a:ext uri="{FF2B5EF4-FFF2-40B4-BE49-F238E27FC236}">
                <a16:creationId xmlns:a16="http://schemas.microsoft.com/office/drawing/2014/main" id="{5FE87878-5B95-FB92-9382-143F98851E0E}"/>
              </a:ext>
            </a:extLst>
          </p:cNvPr>
          <p:cNvSpPr>
            <a:spLocks noGrp="1"/>
          </p:cNvSpPr>
          <p:nvPr>
            <p:ph type="ftr" sz="quarter" idx="11"/>
          </p:nvPr>
        </p:nvSpPr>
        <p:spPr/>
        <p:txBody>
          <a:bodyPr/>
          <a:lstStyle/>
          <a:p>
            <a:r>
              <a:rPr lang="en-US"/>
              <a:t>Lifeline: Campus Safety App by Muhammed Habibovic. mhabi13@lsu.edu</a:t>
            </a:r>
          </a:p>
        </p:txBody>
      </p:sp>
      <p:sp>
        <p:nvSpPr>
          <p:cNvPr id="6" name="Slide Number Placeholder 5">
            <a:extLst>
              <a:ext uri="{FF2B5EF4-FFF2-40B4-BE49-F238E27FC236}">
                <a16:creationId xmlns:a16="http://schemas.microsoft.com/office/drawing/2014/main" id="{12348F3C-EDEC-D9C8-D375-242ABC263C9A}"/>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2852162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2C0A8D-A8E1-8571-9122-F6A97A7849B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D56A0E-E36C-2C92-AC0D-15E8D68AF3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E4C7EA-F68C-4814-57BA-0D89C6FE193E}"/>
              </a:ext>
            </a:extLst>
          </p:cNvPr>
          <p:cNvSpPr>
            <a:spLocks noGrp="1"/>
          </p:cNvSpPr>
          <p:nvPr>
            <p:ph type="dt" sz="half" idx="10"/>
          </p:nvPr>
        </p:nvSpPr>
        <p:spPr/>
        <p:txBody>
          <a:bodyPr/>
          <a:lstStyle/>
          <a:p>
            <a:fld id="{C085EBB9-3407-453B-9813-8530BA4EBBA9}" type="datetime1">
              <a:rPr lang="en-US" smtClean="0"/>
              <a:t>1/22/2024</a:t>
            </a:fld>
            <a:endParaRPr lang="en-US"/>
          </a:p>
        </p:txBody>
      </p:sp>
      <p:sp>
        <p:nvSpPr>
          <p:cNvPr id="5" name="Footer Placeholder 4">
            <a:extLst>
              <a:ext uri="{FF2B5EF4-FFF2-40B4-BE49-F238E27FC236}">
                <a16:creationId xmlns:a16="http://schemas.microsoft.com/office/drawing/2014/main" id="{95C5D3EC-369A-303E-EB83-7433D7C53998}"/>
              </a:ext>
            </a:extLst>
          </p:cNvPr>
          <p:cNvSpPr>
            <a:spLocks noGrp="1"/>
          </p:cNvSpPr>
          <p:nvPr>
            <p:ph type="ftr" sz="quarter" idx="11"/>
          </p:nvPr>
        </p:nvSpPr>
        <p:spPr/>
        <p:txBody>
          <a:bodyPr/>
          <a:lstStyle/>
          <a:p>
            <a:r>
              <a:rPr lang="en-US"/>
              <a:t>Lifeline: Campus Safety App by Muhammed Habibovic. mhabi13@lsu.edu</a:t>
            </a:r>
          </a:p>
        </p:txBody>
      </p:sp>
      <p:sp>
        <p:nvSpPr>
          <p:cNvPr id="6" name="Slide Number Placeholder 5">
            <a:extLst>
              <a:ext uri="{FF2B5EF4-FFF2-40B4-BE49-F238E27FC236}">
                <a16:creationId xmlns:a16="http://schemas.microsoft.com/office/drawing/2014/main" id="{C540711A-0D50-38F7-8B63-16E5BAADA7F2}"/>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19585735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8137FC3-5377-E805-7B3B-217C017A89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2EBF317-1F3A-2131-4E78-B2F80B8CEEA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68F30-FB38-1D42-4DB5-D2C26678B36D}"/>
              </a:ext>
            </a:extLst>
          </p:cNvPr>
          <p:cNvSpPr>
            <a:spLocks noGrp="1"/>
          </p:cNvSpPr>
          <p:nvPr>
            <p:ph type="dt" sz="half" idx="10"/>
          </p:nvPr>
        </p:nvSpPr>
        <p:spPr/>
        <p:txBody>
          <a:bodyPr/>
          <a:lstStyle/>
          <a:p>
            <a:fld id="{40F84263-E479-41F2-9C98-3E8449D5E65D}" type="datetime1">
              <a:rPr lang="en-US" smtClean="0"/>
              <a:t>1/22/2024</a:t>
            </a:fld>
            <a:endParaRPr lang="en-US"/>
          </a:p>
        </p:txBody>
      </p:sp>
      <p:sp>
        <p:nvSpPr>
          <p:cNvPr id="5" name="Footer Placeholder 4">
            <a:extLst>
              <a:ext uri="{FF2B5EF4-FFF2-40B4-BE49-F238E27FC236}">
                <a16:creationId xmlns:a16="http://schemas.microsoft.com/office/drawing/2014/main" id="{A5E2AAAB-9B10-6F2A-6C3B-BCD4298AC6F5}"/>
              </a:ext>
            </a:extLst>
          </p:cNvPr>
          <p:cNvSpPr>
            <a:spLocks noGrp="1"/>
          </p:cNvSpPr>
          <p:nvPr>
            <p:ph type="ftr" sz="quarter" idx="11"/>
          </p:nvPr>
        </p:nvSpPr>
        <p:spPr/>
        <p:txBody>
          <a:bodyPr/>
          <a:lstStyle/>
          <a:p>
            <a:r>
              <a:rPr lang="en-US"/>
              <a:t>Lifeline: Campus Safety App by Muhammed Habibovic. mhabi13@lsu.edu</a:t>
            </a:r>
          </a:p>
        </p:txBody>
      </p:sp>
      <p:sp>
        <p:nvSpPr>
          <p:cNvPr id="6" name="Slide Number Placeholder 5">
            <a:extLst>
              <a:ext uri="{FF2B5EF4-FFF2-40B4-BE49-F238E27FC236}">
                <a16:creationId xmlns:a16="http://schemas.microsoft.com/office/drawing/2014/main" id="{17E2FA84-FEAE-877F-B2D9-8BAA290DECF8}"/>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1576971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0DD89-6B7E-152C-F575-C3F1163C75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1FFCAD-291B-8FAE-B981-DA7BCF428C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15BD80-873D-BCDB-10EE-4E32E5FDCBFE}"/>
              </a:ext>
            </a:extLst>
          </p:cNvPr>
          <p:cNvSpPr>
            <a:spLocks noGrp="1"/>
          </p:cNvSpPr>
          <p:nvPr>
            <p:ph type="dt" sz="half" idx="10"/>
          </p:nvPr>
        </p:nvSpPr>
        <p:spPr/>
        <p:txBody>
          <a:bodyPr/>
          <a:lstStyle/>
          <a:p>
            <a:fld id="{9F819521-1AC6-4041-B79B-B625B561183D}" type="datetime1">
              <a:rPr lang="en-US" smtClean="0"/>
              <a:t>1/22/2024</a:t>
            </a:fld>
            <a:endParaRPr lang="en-US"/>
          </a:p>
        </p:txBody>
      </p:sp>
      <p:sp>
        <p:nvSpPr>
          <p:cNvPr id="5" name="Footer Placeholder 4">
            <a:extLst>
              <a:ext uri="{FF2B5EF4-FFF2-40B4-BE49-F238E27FC236}">
                <a16:creationId xmlns:a16="http://schemas.microsoft.com/office/drawing/2014/main" id="{F30A91B1-5AD1-5784-8EDF-09A6623F6452}"/>
              </a:ext>
            </a:extLst>
          </p:cNvPr>
          <p:cNvSpPr>
            <a:spLocks noGrp="1"/>
          </p:cNvSpPr>
          <p:nvPr>
            <p:ph type="ftr" sz="quarter" idx="11"/>
          </p:nvPr>
        </p:nvSpPr>
        <p:spPr/>
        <p:txBody>
          <a:bodyPr/>
          <a:lstStyle/>
          <a:p>
            <a:r>
              <a:rPr lang="en-US"/>
              <a:t>Lifeline: Campus Safety App by Muhammed Habibovic. mhabi13@lsu.edu</a:t>
            </a:r>
          </a:p>
        </p:txBody>
      </p:sp>
      <p:sp>
        <p:nvSpPr>
          <p:cNvPr id="6" name="Slide Number Placeholder 5">
            <a:extLst>
              <a:ext uri="{FF2B5EF4-FFF2-40B4-BE49-F238E27FC236}">
                <a16:creationId xmlns:a16="http://schemas.microsoft.com/office/drawing/2014/main" id="{B676CEC3-BA15-86FE-3ACB-52C316A7DA10}"/>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2862172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32EBA3-169B-0C1F-07C5-F1B46057045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0E79B4-7661-2D89-0B12-064E07580EF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0C188F0-B20E-FF5F-C25E-2808E435F680}"/>
              </a:ext>
            </a:extLst>
          </p:cNvPr>
          <p:cNvSpPr>
            <a:spLocks noGrp="1"/>
          </p:cNvSpPr>
          <p:nvPr>
            <p:ph type="dt" sz="half" idx="10"/>
          </p:nvPr>
        </p:nvSpPr>
        <p:spPr/>
        <p:txBody>
          <a:bodyPr/>
          <a:lstStyle/>
          <a:p>
            <a:fld id="{8D37B8C2-9B88-4228-A24A-52046CA9C557}" type="datetime1">
              <a:rPr lang="en-US" smtClean="0"/>
              <a:t>1/22/2024</a:t>
            </a:fld>
            <a:endParaRPr lang="en-US"/>
          </a:p>
        </p:txBody>
      </p:sp>
      <p:sp>
        <p:nvSpPr>
          <p:cNvPr id="5" name="Footer Placeholder 4">
            <a:extLst>
              <a:ext uri="{FF2B5EF4-FFF2-40B4-BE49-F238E27FC236}">
                <a16:creationId xmlns:a16="http://schemas.microsoft.com/office/drawing/2014/main" id="{32A2EE90-8E89-693C-26E4-D17D2532BE71}"/>
              </a:ext>
            </a:extLst>
          </p:cNvPr>
          <p:cNvSpPr>
            <a:spLocks noGrp="1"/>
          </p:cNvSpPr>
          <p:nvPr>
            <p:ph type="ftr" sz="quarter" idx="11"/>
          </p:nvPr>
        </p:nvSpPr>
        <p:spPr/>
        <p:txBody>
          <a:bodyPr/>
          <a:lstStyle/>
          <a:p>
            <a:r>
              <a:rPr lang="en-US"/>
              <a:t>Lifeline: Campus Safety App by Muhammed Habibovic. mhabi13@lsu.edu</a:t>
            </a:r>
          </a:p>
        </p:txBody>
      </p:sp>
      <p:sp>
        <p:nvSpPr>
          <p:cNvPr id="6" name="Slide Number Placeholder 5">
            <a:extLst>
              <a:ext uri="{FF2B5EF4-FFF2-40B4-BE49-F238E27FC236}">
                <a16:creationId xmlns:a16="http://schemas.microsoft.com/office/drawing/2014/main" id="{82773BB1-E294-5982-9599-7C4D00E43FA8}"/>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42289182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AA5488-EEC5-D3B2-7361-B143550231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36669-8D56-613B-F036-00CAD284D3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A40ADF2-9AA3-5C91-C683-C89503681C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10BCA15-3057-1746-0AA0-5A6F95319505}"/>
              </a:ext>
            </a:extLst>
          </p:cNvPr>
          <p:cNvSpPr>
            <a:spLocks noGrp="1"/>
          </p:cNvSpPr>
          <p:nvPr>
            <p:ph type="dt" sz="half" idx="10"/>
          </p:nvPr>
        </p:nvSpPr>
        <p:spPr/>
        <p:txBody>
          <a:bodyPr/>
          <a:lstStyle/>
          <a:p>
            <a:fld id="{9B251FEC-5937-444E-8B93-25255117FE5B}" type="datetime1">
              <a:rPr lang="en-US" smtClean="0"/>
              <a:t>1/22/2024</a:t>
            </a:fld>
            <a:endParaRPr lang="en-US"/>
          </a:p>
        </p:txBody>
      </p:sp>
      <p:sp>
        <p:nvSpPr>
          <p:cNvPr id="6" name="Footer Placeholder 5">
            <a:extLst>
              <a:ext uri="{FF2B5EF4-FFF2-40B4-BE49-F238E27FC236}">
                <a16:creationId xmlns:a16="http://schemas.microsoft.com/office/drawing/2014/main" id="{F53A6DDF-5216-F4AF-A9DC-056807E76134}"/>
              </a:ext>
            </a:extLst>
          </p:cNvPr>
          <p:cNvSpPr>
            <a:spLocks noGrp="1"/>
          </p:cNvSpPr>
          <p:nvPr>
            <p:ph type="ftr" sz="quarter" idx="11"/>
          </p:nvPr>
        </p:nvSpPr>
        <p:spPr/>
        <p:txBody>
          <a:bodyPr/>
          <a:lstStyle/>
          <a:p>
            <a:r>
              <a:rPr lang="en-US"/>
              <a:t>Lifeline: Campus Safety App by Muhammed Habibovic. mhabi13@lsu.edu</a:t>
            </a:r>
          </a:p>
        </p:txBody>
      </p:sp>
      <p:sp>
        <p:nvSpPr>
          <p:cNvPr id="7" name="Slide Number Placeholder 6">
            <a:extLst>
              <a:ext uri="{FF2B5EF4-FFF2-40B4-BE49-F238E27FC236}">
                <a16:creationId xmlns:a16="http://schemas.microsoft.com/office/drawing/2014/main" id="{49849E65-8281-0F3E-7052-8735697F3482}"/>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30526577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C3E97-A669-CF96-B79F-884CE0453FB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BBEE670-4B69-9ECF-EE4E-2D964EDB02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42862A-3ABE-1AB2-EC7D-D3AED7EE7D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24A2EF2-2BED-C041-44F7-2E3702EC71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E15D077-24D2-6DF4-8525-B1EF80944AE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778341C-DFA8-D750-51A8-E2DC6E126094}"/>
              </a:ext>
            </a:extLst>
          </p:cNvPr>
          <p:cNvSpPr>
            <a:spLocks noGrp="1"/>
          </p:cNvSpPr>
          <p:nvPr>
            <p:ph type="dt" sz="half" idx="10"/>
          </p:nvPr>
        </p:nvSpPr>
        <p:spPr/>
        <p:txBody>
          <a:bodyPr/>
          <a:lstStyle/>
          <a:p>
            <a:fld id="{6592F428-1D0A-4625-93BC-87039378BB44}" type="datetime1">
              <a:rPr lang="en-US" smtClean="0"/>
              <a:t>1/22/2024</a:t>
            </a:fld>
            <a:endParaRPr lang="en-US"/>
          </a:p>
        </p:txBody>
      </p:sp>
      <p:sp>
        <p:nvSpPr>
          <p:cNvPr id="8" name="Footer Placeholder 7">
            <a:extLst>
              <a:ext uri="{FF2B5EF4-FFF2-40B4-BE49-F238E27FC236}">
                <a16:creationId xmlns:a16="http://schemas.microsoft.com/office/drawing/2014/main" id="{97480073-9DAD-A452-9B0C-7FEE5FA6123A}"/>
              </a:ext>
            </a:extLst>
          </p:cNvPr>
          <p:cNvSpPr>
            <a:spLocks noGrp="1"/>
          </p:cNvSpPr>
          <p:nvPr>
            <p:ph type="ftr" sz="quarter" idx="11"/>
          </p:nvPr>
        </p:nvSpPr>
        <p:spPr/>
        <p:txBody>
          <a:bodyPr/>
          <a:lstStyle/>
          <a:p>
            <a:r>
              <a:rPr lang="en-US"/>
              <a:t>Lifeline: Campus Safety App by Muhammed Habibovic. mhabi13@lsu.edu</a:t>
            </a:r>
          </a:p>
        </p:txBody>
      </p:sp>
      <p:sp>
        <p:nvSpPr>
          <p:cNvPr id="9" name="Slide Number Placeholder 8">
            <a:extLst>
              <a:ext uri="{FF2B5EF4-FFF2-40B4-BE49-F238E27FC236}">
                <a16:creationId xmlns:a16="http://schemas.microsoft.com/office/drawing/2014/main" id="{731C2155-7DE3-3E0D-852C-09B73B2704C7}"/>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39819765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9EB3AE-5A03-DFB1-4F97-02C63BB53E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0A1D06-1F3D-719E-A23B-F04BD4841D54}"/>
              </a:ext>
            </a:extLst>
          </p:cNvPr>
          <p:cNvSpPr>
            <a:spLocks noGrp="1"/>
          </p:cNvSpPr>
          <p:nvPr>
            <p:ph type="dt" sz="half" idx="10"/>
          </p:nvPr>
        </p:nvSpPr>
        <p:spPr/>
        <p:txBody>
          <a:bodyPr/>
          <a:lstStyle/>
          <a:p>
            <a:fld id="{B790395F-F330-48D4-BA37-ED726F45A089}" type="datetime1">
              <a:rPr lang="en-US" smtClean="0"/>
              <a:t>1/22/2024</a:t>
            </a:fld>
            <a:endParaRPr lang="en-US"/>
          </a:p>
        </p:txBody>
      </p:sp>
      <p:sp>
        <p:nvSpPr>
          <p:cNvPr id="4" name="Footer Placeholder 3">
            <a:extLst>
              <a:ext uri="{FF2B5EF4-FFF2-40B4-BE49-F238E27FC236}">
                <a16:creationId xmlns:a16="http://schemas.microsoft.com/office/drawing/2014/main" id="{611BC38E-5F9D-A738-D157-53481F61F2CD}"/>
              </a:ext>
            </a:extLst>
          </p:cNvPr>
          <p:cNvSpPr>
            <a:spLocks noGrp="1"/>
          </p:cNvSpPr>
          <p:nvPr>
            <p:ph type="ftr" sz="quarter" idx="11"/>
          </p:nvPr>
        </p:nvSpPr>
        <p:spPr/>
        <p:txBody>
          <a:bodyPr/>
          <a:lstStyle/>
          <a:p>
            <a:r>
              <a:rPr lang="en-US"/>
              <a:t>Lifeline: Campus Safety App by Muhammed Habibovic. mhabi13@lsu.edu</a:t>
            </a:r>
          </a:p>
        </p:txBody>
      </p:sp>
      <p:sp>
        <p:nvSpPr>
          <p:cNvPr id="5" name="Slide Number Placeholder 4">
            <a:extLst>
              <a:ext uri="{FF2B5EF4-FFF2-40B4-BE49-F238E27FC236}">
                <a16:creationId xmlns:a16="http://schemas.microsoft.com/office/drawing/2014/main" id="{000C95AC-E3D6-E02F-AA31-B9E8BE088E84}"/>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3166129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E53C79-24F5-3423-A401-E77BF2EC4F23}"/>
              </a:ext>
            </a:extLst>
          </p:cNvPr>
          <p:cNvSpPr>
            <a:spLocks noGrp="1"/>
          </p:cNvSpPr>
          <p:nvPr>
            <p:ph type="dt" sz="half" idx="10"/>
          </p:nvPr>
        </p:nvSpPr>
        <p:spPr/>
        <p:txBody>
          <a:bodyPr/>
          <a:lstStyle/>
          <a:p>
            <a:fld id="{0A0B1A41-31F2-4A38-B72A-870E33BD6FF7}" type="datetime1">
              <a:rPr lang="en-US" smtClean="0"/>
              <a:t>1/22/2024</a:t>
            </a:fld>
            <a:endParaRPr lang="en-US"/>
          </a:p>
        </p:txBody>
      </p:sp>
      <p:sp>
        <p:nvSpPr>
          <p:cNvPr id="3" name="Footer Placeholder 2">
            <a:extLst>
              <a:ext uri="{FF2B5EF4-FFF2-40B4-BE49-F238E27FC236}">
                <a16:creationId xmlns:a16="http://schemas.microsoft.com/office/drawing/2014/main" id="{C7D9D76B-FDD3-3E67-7455-74FC8D489F91}"/>
              </a:ext>
            </a:extLst>
          </p:cNvPr>
          <p:cNvSpPr>
            <a:spLocks noGrp="1"/>
          </p:cNvSpPr>
          <p:nvPr>
            <p:ph type="ftr" sz="quarter" idx="11"/>
          </p:nvPr>
        </p:nvSpPr>
        <p:spPr/>
        <p:txBody>
          <a:bodyPr/>
          <a:lstStyle/>
          <a:p>
            <a:r>
              <a:rPr lang="en-US"/>
              <a:t>Lifeline: Campus Safety App by Muhammed Habibovic. mhabi13@lsu.edu</a:t>
            </a:r>
          </a:p>
        </p:txBody>
      </p:sp>
      <p:sp>
        <p:nvSpPr>
          <p:cNvPr id="4" name="Slide Number Placeholder 3">
            <a:extLst>
              <a:ext uri="{FF2B5EF4-FFF2-40B4-BE49-F238E27FC236}">
                <a16:creationId xmlns:a16="http://schemas.microsoft.com/office/drawing/2014/main" id="{F61E057A-4D76-D736-A875-3E0A71796805}"/>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3920824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57FAC-4C6E-AE7A-CEC0-8AE42B36FF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1FC8EF-3BB0-6B97-F77F-4DCA44B8414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EDD46F-DA4B-56EE-74C0-223FEE932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4B443A6-FF5F-59C0-15B7-7D040DD8107A}"/>
              </a:ext>
            </a:extLst>
          </p:cNvPr>
          <p:cNvSpPr>
            <a:spLocks noGrp="1"/>
          </p:cNvSpPr>
          <p:nvPr>
            <p:ph type="dt" sz="half" idx="10"/>
          </p:nvPr>
        </p:nvSpPr>
        <p:spPr/>
        <p:txBody>
          <a:bodyPr/>
          <a:lstStyle/>
          <a:p>
            <a:fld id="{CDA6B5C3-12F6-45D4-B78A-9BE13A688651}" type="datetime1">
              <a:rPr lang="en-US" smtClean="0"/>
              <a:t>1/22/2024</a:t>
            </a:fld>
            <a:endParaRPr lang="en-US"/>
          </a:p>
        </p:txBody>
      </p:sp>
      <p:sp>
        <p:nvSpPr>
          <p:cNvPr id="6" name="Footer Placeholder 5">
            <a:extLst>
              <a:ext uri="{FF2B5EF4-FFF2-40B4-BE49-F238E27FC236}">
                <a16:creationId xmlns:a16="http://schemas.microsoft.com/office/drawing/2014/main" id="{58331E04-16BC-7D29-3D68-0B6C0FBC277D}"/>
              </a:ext>
            </a:extLst>
          </p:cNvPr>
          <p:cNvSpPr>
            <a:spLocks noGrp="1"/>
          </p:cNvSpPr>
          <p:nvPr>
            <p:ph type="ftr" sz="quarter" idx="11"/>
          </p:nvPr>
        </p:nvSpPr>
        <p:spPr/>
        <p:txBody>
          <a:bodyPr/>
          <a:lstStyle/>
          <a:p>
            <a:r>
              <a:rPr lang="en-US"/>
              <a:t>Lifeline: Campus Safety App by Muhammed Habibovic. mhabi13@lsu.edu</a:t>
            </a:r>
          </a:p>
        </p:txBody>
      </p:sp>
      <p:sp>
        <p:nvSpPr>
          <p:cNvPr id="7" name="Slide Number Placeholder 6">
            <a:extLst>
              <a:ext uri="{FF2B5EF4-FFF2-40B4-BE49-F238E27FC236}">
                <a16:creationId xmlns:a16="http://schemas.microsoft.com/office/drawing/2014/main" id="{A5373FA8-C384-5AAA-DB0C-3DDA85273B69}"/>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37055355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90AC7-4793-A3B2-B72D-6EA21DF5F7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11B798-28C1-EBF5-6DDC-12EB319952F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23A62FD-90B8-C2E8-9FC4-FB78A2B6DB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2B4C46-DE3F-5754-3D03-E04A0787A5FC}"/>
              </a:ext>
            </a:extLst>
          </p:cNvPr>
          <p:cNvSpPr>
            <a:spLocks noGrp="1"/>
          </p:cNvSpPr>
          <p:nvPr>
            <p:ph type="dt" sz="half" idx="10"/>
          </p:nvPr>
        </p:nvSpPr>
        <p:spPr/>
        <p:txBody>
          <a:bodyPr/>
          <a:lstStyle/>
          <a:p>
            <a:fld id="{5998DE60-5CD9-4CBA-8D78-D02113A24062}" type="datetime1">
              <a:rPr lang="en-US" smtClean="0"/>
              <a:t>1/22/2024</a:t>
            </a:fld>
            <a:endParaRPr lang="en-US"/>
          </a:p>
        </p:txBody>
      </p:sp>
      <p:sp>
        <p:nvSpPr>
          <p:cNvPr id="6" name="Footer Placeholder 5">
            <a:extLst>
              <a:ext uri="{FF2B5EF4-FFF2-40B4-BE49-F238E27FC236}">
                <a16:creationId xmlns:a16="http://schemas.microsoft.com/office/drawing/2014/main" id="{E12DE51A-5876-3791-A038-3559FCA88F65}"/>
              </a:ext>
            </a:extLst>
          </p:cNvPr>
          <p:cNvSpPr>
            <a:spLocks noGrp="1"/>
          </p:cNvSpPr>
          <p:nvPr>
            <p:ph type="ftr" sz="quarter" idx="11"/>
          </p:nvPr>
        </p:nvSpPr>
        <p:spPr/>
        <p:txBody>
          <a:bodyPr/>
          <a:lstStyle/>
          <a:p>
            <a:r>
              <a:rPr lang="en-US"/>
              <a:t>Lifeline: Campus Safety App by Muhammed Habibovic. mhabi13@lsu.edu</a:t>
            </a:r>
          </a:p>
        </p:txBody>
      </p:sp>
      <p:sp>
        <p:nvSpPr>
          <p:cNvPr id="7" name="Slide Number Placeholder 6">
            <a:extLst>
              <a:ext uri="{FF2B5EF4-FFF2-40B4-BE49-F238E27FC236}">
                <a16:creationId xmlns:a16="http://schemas.microsoft.com/office/drawing/2014/main" id="{B8423615-DAA1-00AF-4ABB-BF954059F1A0}"/>
              </a:ext>
            </a:extLst>
          </p:cNvPr>
          <p:cNvSpPr>
            <a:spLocks noGrp="1"/>
          </p:cNvSpPr>
          <p:nvPr>
            <p:ph type="sldNum" sz="quarter" idx="12"/>
          </p:nvPr>
        </p:nvSpPr>
        <p:spPr/>
        <p:txBody>
          <a:bodyPr/>
          <a:lstStyle/>
          <a:p>
            <a:fld id="{37635EAC-CF35-4619-A266-A0EE5688D2D3}" type="slidenum">
              <a:rPr lang="en-US" smtClean="0"/>
              <a:t>‹#›</a:t>
            </a:fld>
            <a:endParaRPr lang="en-US"/>
          </a:p>
        </p:txBody>
      </p:sp>
    </p:spTree>
    <p:extLst>
      <p:ext uri="{BB962C8B-B14F-4D97-AF65-F5344CB8AC3E}">
        <p14:creationId xmlns:p14="http://schemas.microsoft.com/office/powerpoint/2010/main" val="24298099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8E116C-16A3-60F4-288C-6CB3600C9D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3C1FB9D-7743-2F6E-F0C4-2496D1C061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174BE4-DB06-5F5B-DC9B-EA8FF4B07A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E6A5E-1934-40C2-8154-B35E3673D2CF}" type="datetime1">
              <a:rPr lang="en-US" smtClean="0"/>
              <a:t>1/22/2024</a:t>
            </a:fld>
            <a:endParaRPr lang="en-US"/>
          </a:p>
        </p:txBody>
      </p:sp>
      <p:sp>
        <p:nvSpPr>
          <p:cNvPr id="5" name="Footer Placeholder 4">
            <a:extLst>
              <a:ext uri="{FF2B5EF4-FFF2-40B4-BE49-F238E27FC236}">
                <a16:creationId xmlns:a16="http://schemas.microsoft.com/office/drawing/2014/main" id="{E9471154-E80D-4D6D-2AB1-BF6A95DB69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Lifeline: Campus Safety App by Muhammed Habibovic. mhabi13@lsu.edu</a:t>
            </a:r>
          </a:p>
        </p:txBody>
      </p:sp>
      <p:sp>
        <p:nvSpPr>
          <p:cNvPr id="6" name="Slide Number Placeholder 5">
            <a:extLst>
              <a:ext uri="{FF2B5EF4-FFF2-40B4-BE49-F238E27FC236}">
                <a16:creationId xmlns:a16="http://schemas.microsoft.com/office/drawing/2014/main" id="{3048E34B-3CF9-69C7-82FE-76D2AD636A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635EAC-CF35-4619-A266-A0EE5688D2D3}" type="slidenum">
              <a:rPr lang="en-US" smtClean="0"/>
              <a:t>‹#›</a:t>
            </a:fld>
            <a:endParaRPr lang="en-US"/>
          </a:p>
        </p:txBody>
      </p:sp>
    </p:spTree>
    <p:extLst>
      <p:ext uri="{BB962C8B-B14F-4D97-AF65-F5344CB8AC3E}">
        <p14:creationId xmlns:p14="http://schemas.microsoft.com/office/powerpoint/2010/main" val="13329739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1.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 Id="rId5" Type="http://schemas.openxmlformats.org/officeDocument/2006/relationships/image" Target="../media/image21.png"/><Relationship Id="rId4" Type="http://schemas.openxmlformats.org/officeDocument/2006/relationships/image" Target="../media/image20.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5.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02967-3363-54B2-2575-0CD07C1870C2}"/>
              </a:ext>
            </a:extLst>
          </p:cNvPr>
          <p:cNvSpPr>
            <a:spLocks noGrp="1"/>
          </p:cNvSpPr>
          <p:nvPr>
            <p:ph type="ctrTitle"/>
          </p:nvPr>
        </p:nvSpPr>
        <p:spPr>
          <a:xfrm>
            <a:off x="1312515" y="1122363"/>
            <a:ext cx="9542106" cy="2387600"/>
          </a:xfrm>
        </p:spPr>
        <p:txBody>
          <a:bodyPr/>
          <a:lstStyle/>
          <a:p>
            <a:r>
              <a:rPr lang="en-US" dirty="0"/>
              <a:t>Lifeline: A Campus Safety App</a:t>
            </a:r>
          </a:p>
        </p:txBody>
      </p:sp>
      <p:sp>
        <p:nvSpPr>
          <p:cNvPr id="3" name="Subtitle 2">
            <a:extLst>
              <a:ext uri="{FF2B5EF4-FFF2-40B4-BE49-F238E27FC236}">
                <a16:creationId xmlns:a16="http://schemas.microsoft.com/office/drawing/2014/main" id="{2AF6CEEC-7C1A-C730-64BA-CBF6ECA50E8F}"/>
              </a:ext>
            </a:extLst>
          </p:cNvPr>
          <p:cNvSpPr>
            <a:spLocks noGrp="1"/>
          </p:cNvSpPr>
          <p:nvPr>
            <p:ph type="subTitle" idx="1"/>
          </p:nvPr>
        </p:nvSpPr>
        <p:spPr/>
        <p:txBody>
          <a:bodyPr/>
          <a:lstStyle/>
          <a:p>
            <a:r>
              <a:rPr lang="en-US" dirty="0"/>
              <a:t>Muhammed Habibovic</a:t>
            </a:r>
          </a:p>
          <a:p>
            <a:r>
              <a:rPr lang="en-US" dirty="0"/>
              <a:t>mhabi13@lsu.edu</a:t>
            </a:r>
          </a:p>
          <a:p>
            <a:r>
              <a:rPr lang="en-US" dirty="0"/>
              <a:t>(504) 228-2387</a:t>
            </a:r>
          </a:p>
        </p:txBody>
      </p:sp>
      <p:sp>
        <p:nvSpPr>
          <p:cNvPr id="4" name="Subtitle 2">
            <a:extLst>
              <a:ext uri="{FF2B5EF4-FFF2-40B4-BE49-F238E27FC236}">
                <a16:creationId xmlns:a16="http://schemas.microsoft.com/office/drawing/2014/main" id="{5C4DB33F-B013-736C-38C0-CC7E7A4E323F}"/>
              </a:ext>
            </a:extLst>
          </p:cNvPr>
          <p:cNvSpPr txBox="1">
            <a:spLocks/>
          </p:cNvSpPr>
          <p:nvPr/>
        </p:nvSpPr>
        <p:spPr>
          <a:xfrm>
            <a:off x="1921026" y="5922555"/>
            <a:ext cx="9684488" cy="1655762"/>
          </a:xfrm>
          <a:prstGeom prst="rect">
            <a:avLst/>
          </a:prstGeom>
        </p:spPr>
        <p:txBody>
          <a:bodyPr vert="horz" lIns="91440" tIns="45720" rIns="91440" bIns="45720" rtlCol="0" anchor="t">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2000" dirty="0"/>
              <a:t>An online version of this presentation is available at mhabibovic.com/lifeline.pdf</a:t>
            </a:r>
            <a:endParaRPr lang="en-US" sz="2000" dirty="0">
              <a:cs typeface="Calibri"/>
            </a:endParaRPr>
          </a:p>
        </p:txBody>
      </p:sp>
    </p:spTree>
    <p:extLst>
      <p:ext uri="{BB962C8B-B14F-4D97-AF65-F5344CB8AC3E}">
        <p14:creationId xmlns:p14="http://schemas.microsoft.com/office/powerpoint/2010/main" val="6364095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0BFFF9-6C8D-39DD-8781-40E3872A272D}"/>
              </a:ext>
            </a:extLst>
          </p:cNvPr>
          <p:cNvSpPr/>
          <p:nvPr/>
        </p:nvSpPr>
        <p:spPr>
          <a:xfrm>
            <a:off x="1419705" y="2283154"/>
            <a:ext cx="2354580" cy="1028700"/>
          </a:xfrm>
          <a:prstGeom prst="rect">
            <a:avLst/>
          </a:prstGeom>
          <a:solidFill>
            <a:schemeClr val="accent6">
              <a:lumMod val="75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Check in Intervals &amp; Easy SOS while Fleeing</a:t>
            </a:r>
          </a:p>
        </p:txBody>
      </p:sp>
      <p:sp>
        <p:nvSpPr>
          <p:cNvPr id="4" name="Rectangle 3">
            <a:extLst>
              <a:ext uri="{FF2B5EF4-FFF2-40B4-BE49-F238E27FC236}">
                <a16:creationId xmlns:a16="http://schemas.microsoft.com/office/drawing/2014/main" id="{22EC4FA1-1CC6-F903-DA24-A671026CE84F}"/>
              </a:ext>
            </a:extLst>
          </p:cNvPr>
          <p:cNvSpPr/>
          <p:nvPr/>
        </p:nvSpPr>
        <p:spPr>
          <a:xfrm>
            <a:off x="0" y="0"/>
            <a:ext cx="12192000" cy="94194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Lifeline App</a:t>
            </a:r>
          </a:p>
        </p:txBody>
      </p:sp>
      <p:sp>
        <p:nvSpPr>
          <p:cNvPr id="5" name="Rectangle 4">
            <a:extLst>
              <a:ext uri="{FF2B5EF4-FFF2-40B4-BE49-F238E27FC236}">
                <a16:creationId xmlns:a16="http://schemas.microsoft.com/office/drawing/2014/main" id="{EB6E4BE4-E659-732D-3F1F-58F03CE295A0}"/>
              </a:ext>
            </a:extLst>
          </p:cNvPr>
          <p:cNvSpPr/>
          <p:nvPr/>
        </p:nvSpPr>
        <p:spPr>
          <a:xfrm>
            <a:off x="870188" y="115103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Greatly Improved Advanced Incident Detection</a:t>
            </a:r>
          </a:p>
        </p:txBody>
      </p:sp>
      <p:sp>
        <p:nvSpPr>
          <p:cNvPr id="6" name="Rectangle 5">
            <a:extLst>
              <a:ext uri="{FF2B5EF4-FFF2-40B4-BE49-F238E27FC236}">
                <a16:creationId xmlns:a16="http://schemas.microsoft.com/office/drawing/2014/main" id="{6393504A-8EC0-559A-F16C-1CF85D53C521}"/>
              </a:ext>
            </a:extLst>
          </p:cNvPr>
          <p:cNvSpPr/>
          <p:nvPr/>
        </p:nvSpPr>
        <p:spPr>
          <a:xfrm>
            <a:off x="4613912" y="1151032"/>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Response to Incidents</a:t>
            </a:r>
          </a:p>
        </p:txBody>
      </p:sp>
      <p:sp>
        <p:nvSpPr>
          <p:cNvPr id="7" name="Rectangle 6">
            <a:extLst>
              <a:ext uri="{FF2B5EF4-FFF2-40B4-BE49-F238E27FC236}">
                <a16:creationId xmlns:a16="http://schemas.microsoft.com/office/drawing/2014/main" id="{72170DB3-20AE-31F2-A19C-049E63AEE53F}"/>
              </a:ext>
            </a:extLst>
          </p:cNvPr>
          <p:cNvSpPr/>
          <p:nvPr/>
        </p:nvSpPr>
        <p:spPr>
          <a:xfrm>
            <a:off x="8378218" y="1155564"/>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Encouragement</a:t>
            </a:r>
          </a:p>
        </p:txBody>
      </p:sp>
      <p:sp>
        <p:nvSpPr>
          <p:cNvPr id="8" name="Rectangle 7">
            <a:extLst>
              <a:ext uri="{FF2B5EF4-FFF2-40B4-BE49-F238E27FC236}">
                <a16:creationId xmlns:a16="http://schemas.microsoft.com/office/drawing/2014/main" id="{86297DB1-BF7B-EFAF-D77C-6D34BE26E0D7}"/>
              </a:ext>
            </a:extLst>
          </p:cNvPr>
          <p:cNvSpPr/>
          <p:nvPr/>
        </p:nvSpPr>
        <p:spPr>
          <a:xfrm>
            <a:off x="1419705" y="3435809"/>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Movement Awareness for Abduction Detection</a:t>
            </a:r>
          </a:p>
        </p:txBody>
      </p:sp>
      <p:sp>
        <p:nvSpPr>
          <p:cNvPr id="10" name="Rectangle 9">
            <a:extLst>
              <a:ext uri="{FF2B5EF4-FFF2-40B4-BE49-F238E27FC236}">
                <a16:creationId xmlns:a16="http://schemas.microsoft.com/office/drawing/2014/main" id="{F7BD4D82-DF77-9E23-03C2-829F7F18B1B6}"/>
              </a:ext>
            </a:extLst>
          </p:cNvPr>
          <p:cNvSpPr/>
          <p:nvPr/>
        </p:nvSpPr>
        <p:spPr>
          <a:xfrm>
            <a:off x="1419705" y="4588465"/>
            <a:ext cx="2354580" cy="1028700"/>
          </a:xfrm>
          <a:prstGeom prst="rect">
            <a:avLst/>
          </a:prstGeom>
          <a:solidFill>
            <a:schemeClr val="accent6">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Decoy Passcode in Case of Coercion by Assailants</a:t>
            </a:r>
          </a:p>
        </p:txBody>
      </p:sp>
      <p:sp>
        <p:nvSpPr>
          <p:cNvPr id="11" name="Rectangle 10">
            <a:extLst>
              <a:ext uri="{FF2B5EF4-FFF2-40B4-BE49-F238E27FC236}">
                <a16:creationId xmlns:a16="http://schemas.microsoft.com/office/drawing/2014/main" id="{67E87796-3AD3-FB2F-8FB1-B6BB7EFEA2A4}"/>
              </a:ext>
            </a:extLst>
          </p:cNvPr>
          <p:cNvSpPr/>
          <p:nvPr/>
        </p:nvSpPr>
        <p:spPr>
          <a:xfrm>
            <a:off x="1419705" y="573678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Buddy System Monitors for Unexpected Separation</a:t>
            </a:r>
          </a:p>
        </p:txBody>
      </p:sp>
      <p:sp>
        <p:nvSpPr>
          <p:cNvPr id="12" name="Rectangle 11">
            <a:extLst>
              <a:ext uri="{FF2B5EF4-FFF2-40B4-BE49-F238E27FC236}">
                <a16:creationId xmlns:a16="http://schemas.microsoft.com/office/drawing/2014/main" id="{9DE27FC7-81B5-6BC0-5FE1-4E72887A567D}"/>
              </a:ext>
            </a:extLst>
          </p:cNvPr>
          <p:cNvSpPr/>
          <p:nvPr/>
        </p:nvSpPr>
        <p:spPr>
          <a:xfrm>
            <a:off x="5142619" y="4588465"/>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Dashboard for Emergency Contact Incident Management</a:t>
            </a:r>
          </a:p>
        </p:txBody>
      </p:sp>
      <p:sp>
        <p:nvSpPr>
          <p:cNvPr id="13" name="Rectangle 12">
            <a:extLst>
              <a:ext uri="{FF2B5EF4-FFF2-40B4-BE49-F238E27FC236}">
                <a16:creationId xmlns:a16="http://schemas.microsoft.com/office/drawing/2014/main" id="{E17883D4-51E5-BD07-7417-243CD2272315}"/>
              </a:ext>
            </a:extLst>
          </p:cNvPr>
          <p:cNvSpPr/>
          <p:nvPr/>
        </p:nvSpPr>
        <p:spPr>
          <a:xfrm>
            <a:off x="5142619" y="342900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Location History to See What Went Wrong &amp; When</a:t>
            </a:r>
          </a:p>
        </p:txBody>
      </p:sp>
      <p:sp>
        <p:nvSpPr>
          <p:cNvPr id="15" name="Rectangle 14">
            <a:extLst>
              <a:ext uri="{FF2B5EF4-FFF2-40B4-BE49-F238E27FC236}">
                <a16:creationId xmlns:a16="http://schemas.microsoft.com/office/drawing/2014/main" id="{7FE59070-D27A-A883-6E97-113C60CB8619}"/>
              </a:ext>
            </a:extLst>
          </p:cNvPr>
          <p:cNvSpPr/>
          <p:nvPr/>
        </p:nvSpPr>
        <p:spPr>
          <a:xfrm>
            <a:off x="5142619" y="2294553"/>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360 Video/Audio to Ensure Capture of Assailants and Events</a:t>
            </a:r>
          </a:p>
        </p:txBody>
      </p:sp>
      <p:sp>
        <p:nvSpPr>
          <p:cNvPr id="16" name="Rectangle 15">
            <a:extLst>
              <a:ext uri="{FF2B5EF4-FFF2-40B4-BE49-F238E27FC236}">
                <a16:creationId xmlns:a16="http://schemas.microsoft.com/office/drawing/2014/main" id="{C91E79F1-D86F-C92C-CB72-B9ECC4186231}"/>
              </a:ext>
            </a:extLst>
          </p:cNvPr>
          <p:cNvSpPr/>
          <p:nvPr/>
        </p:nvSpPr>
        <p:spPr>
          <a:xfrm>
            <a:off x="5142619" y="574793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Integration With LSU PD For Rapid Response</a:t>
            </a:r>
          </a:p>
        </p:txBody>
      </p:sp>
      <p:sp>
        <p:nvSpPr>
          <p:cNvPr id="17" name="Rectangle 16">
            <a:extLst>
              <a:ext uri="{FF2B5EF4-FFF2-40B4-BE49-F238E27FC236}">
                <a16:creationId xmlns:a16="http://schemas.microsoft.com/office/drawing/2014/main" id="{6DB4181A-24AD-EA96-D45F-DF502CA672DB}"/>
              </a:ext>
            </a:extLst>
          </p:cNvPr>
          <p:cNvSpPr/>
          <p:nvPr/>
        </p:nvSpPr>
        <p:spPr>
          <a:xfrm>
            <a:off x="8928724" y="2291831"/>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Modern &amp; User-Friendly Interface</a:t>
            </a:r>
          </a:p>
        </p:txBody>
      </p:sp>
      <p:sp>
        <p:nvSpPr>
          <p:cNvPr id="18" name="Rectangle 17">
            <a:extLst>
              <a:ext uri="{FF2B5EF4-FFF2-40B4-BE49-F238E27FC236}">
                <a16:creationId xmlns:a16="http://schemas.microsoft.com/office/drawing/2014/main" id="{F52CF456-3501-8C41-3F8C-A1F7B6BA8037}"/>
              </a:ext>
            </a:extLst>
          </p:cNvPr>
          <p:cNvSpPr/>
          <p:nvPr/>
        </p:nvSpPr>
        <p:spPr>
          <a:xfrm>
            <a:off x="8928724" y="3440156"/>
            <a:ext cx="2354580" cy="1635314"/>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Ability to Only Notify Contacts During Incidents, Encouraging Use With Parents &amp; Friends</a:t>
            </a:r>
          </a:p>
        </p:txBody>
      </p:sp>
      <p:sp>
        <p:nvSpPr>
          <p:cNvPr id="19" name="Rectangle 18">
            <a:extLst>
              <a:ext uri="{FF2B5EF4-FFF2-40B4-BE49-F238E27FC236}">
                <a16:creationId xmlns:a16="http://schemas.microsoft.com/office/drawing/2014/main" id="{442F94C6-4B85-33E4-E917-53FA3978731F}"/>
              </a:ext>
            </a:extLst>
          </p:cNvPr>
          <p:cNvSpPr/>
          <p:nvPr/>
        </p:nvSpPr>
        <p:spPr>
          <a:xfrm>
            <a:off x="8928724" y="5207535"/>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FriendSystem</a:t>
            </a:r>
            <a:r>
              <a:rPr lang="en-US" dirty="0"/>
              <a:t> Ensures Safety at Outings</a:t>
            </a:r>
          </a:p>
        </p:txBody>
      </p:sp>
    </p:spTree>
    <p:extLst>
      <p:ext uri="{BB962C8B-B14F-4D97-AF65-F5344CB8AC3E}">
        <p14:creationId xmlns:p14="http://schemas.microsoft.com/office/powerpoint/2010/main" val="684082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14038-1108-282D-8F8D-3EEE5F9BC05C}"/>
              </a:ext>
            </a:extLst>
          </p:cNvPr>
          <p:cNvSpPr>
            <a:spLocks noGrp="1"/>
          </p:cNvSpPr>
          <p:nvPr>
            <p:ph type="title"/>
          </p:nvPr>
        </p:nvSpPr>
        <p:spPr>
          <a:xfrm>
            <a:off x="0" y="5556"/>
            <a:ext cx="12192000" cy="1175504"/>
          </a:xfrm>
          <a:solidFill>
            <a:schemeClr val="accent1"/>
          </a:solidFill>
        </p:spPr>
        <p:txBody>
          <a:bodyPr>
            <a:normAutofit fontScale="90000"/>
          </a:bodyPr>
          <a:lstStyle/>
          <a:p>
            <a:pPr algn="ctr"/>
            <a:r>
              <a:rPr lang="en-US" b="1" dirty="0">
                <a:solidFill>
                  <a:schemeClr val="bg1"/>
                </a:solidFill>
              </a:rPr>
              <a:t>Lifeline App Allows for User to Create a Decoy Passcode in Case of Coercion by Assailants</a:t>
            </a:r>
          </a:p>
        </p:txBody>
      </p:sp>
      <p:sp>
        <p:nvSpPr>
          <p:cNvPr id="3" name="Text Placeholder 2">
            <a:extLst>
              <a:ext uri="{FF2B5EF4-FFF2-40B4-BE49-F238E27FC236}">
                <a16:creationId xmlns:a16="http://schemas.microsoft.com/office/drawing/2014/main" id="{7A905621-C2DE-D06F-D560-89564C8BF6D3}"/>
              </a:ext>
            </a:extLst>
          </p:cNvPr>
          <p:cNvSpPr>
            <a:spLocks noGrp="1"/>
          </p:cNvSpPr>
          <p:nvPr>
            <p:ph type="body" idx="1"/>
          </p:nvPr>
        </p:nvSpPr>
        <p:spPr>
          <a:xfrm>
            <a:off x="192865" y="1187369"/>
            <a:ext cx="5157787" cy="637543"/>
          </a:xfrm>
        </p:spPr>
        <p:txBody>
          <a:bodyPr/>
          <a:lstStyle/>
          <a:p>
            <a:r>
              <a:rPr lang="en-US" dirty="0"/>
              <a:t>LSU Shield App</a:t>
            </a:r>
          </a:p>
        </p:txBody>
      </p:sp>
      <p:sp>
        <p:nvSpPr>
          <p:cNvPr id="5" name="Text Placeholder 4">
            <a:extLst>
              <a:ext uri="{FF2B5EF4-FFF2-40B4-BE49-F238E27FC236}">
                <a16:creationId xmlns:a16="http://schemas.microsoft.com/office/drawing/2014/main" id="{304604E8-A127-57E9-DE42-26D813205963}"/>
              </a:ext>
            </a:extLst>
          </p:cNvPr>
          <p:cNvSpPr>
            <a:spLocks noGrp="1"/>
          </p:cNvSpPr>
          <p:nvPr>
            <p:ph type="body" sz="quarter" idx="3"/>
          </p:nvPr>
        </p:nvSpPr>
        <p:spPr>
          <a:xfrm>
            <a:off x="4027411" y="1097292"/>
            <a:ext cx="5183188" cy="823912"/>
          </a:xfrm>
        </p:spPr>
        <p:txBody>
          <a:bodyPr/>
          <a:lstStyle/>
          <a:p>
            <a:r>
              <a:rPr lang="en-US" dirty="0"/>
              <a:t>Lifeline App</a:t>
            </a:r>
          </a:p>
        </p:txBody>
      </p:sp>
      <p:pic>
        <p:nvPicPr>
          <p:cNvPr id="7" name="Content Placeholder 6">
            <a:extLst>
              <a:ext uri="{FF2B5EF4-FFF2-40B4-BE49-F238E27FC236}">
                <a16:creationId xmlns:a16="http://schemas.microsoft.com/office/drawing/2014/main" id="{9959C627-68CF-8318-5437-C2C86BE68B89}"/>
              </a:ext>
            </a:extLst>
          </p:cNvPr>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t="13140" b="72543"/>
          <a:stretch/>
        </p:blipFill>
        <p:spPr>
          <a:xfrm>
            <a:off x="206864" y="1921204"/>
            <a:ext cx="3335710" cy="1033490"/>
          </a:xfrm>
          <a:prstGeom prst="rect">
            <a:avLst/>
          </a:prstGeom>
          <a:ln>
            <a:solidFill>
              <a:srgbClr val="000000"/>
            </a:solidFill>
          </a:ln>
        </p:spPr>
      </p:pic>
      <p:sp>
        <p:nvSpPr>
          <p:cNvPr id="10" name="TextBox 9">
            <a:extLst>
              <a:ext uri="{FF2B5EF4-FFF2-40B4-BE49-F238E27FC236}">
                <a16:creationId xmlns:a16="http://schemas.microsoft.com/office/drawing/2014/main" id="{B9B299EB-560C-D5AC-9215-ABA9BB3AB117}"/>
              </a:ext>
            </a:extLst>
          </p:cNvPr>
          <p:cNvSpPr txBox="1"/>
          <p:nvPr/>
        </p:nvSpPr>
        <p:spPr>
          <a:xfrm>
            <a:off x="192864" y="2957985"/>
            <a:ext cx="3507895" cy="1569660"/>
          </a:xfrm>
          <a:prstGeom prst="rect">
            <a:avLst/>
          </a:prstGeom>
          <a:noFill/>
        </p:spPr>
        <p:txBody>
          <a:bodyPr wrap="square" rtlCol="0">
            <a:spAutoFit/>
          </a:bodyPr>
          <a:lstStyle/>
          <a:p>
            <a:pPr marL="457200" indent="-457200">
              <a:buFont typeface="Arial" panose="020B0604020202020204" pitchFamily="34" charset="0"/>
              <a:buChar char="•"/>
            </a:pPr>
            <a:r>
              <a:rPr lang="en-US" sz="2400" dirty="0"/>
              <a:t>LSU Shield App provides a passcode to user, </a:t>
            </a:r>
            <a:r>
              <a:rPr lang="en-US" sz="2400" b="1" dirty="0"/>
              <a:t>no ability to set custom or decoy</a:t>
            </a:r>
          </a:p>
        </p:txBody>
      </p:sp>
      <p:pic>
        <p:nvPicPr>
          <p:cNvPr id="16" name="Content Placeholder 15">
            <a:extLst>
              <a:ext uri="{FF2B5EF4-FFF2-40B4-BE49-F238E27FC236}">
                <a16:creationId xmlns:a16="http://schemas.microsoft.com/office/drawing/2014/main" id="{3B4C9EB1-960B-1CC4-1042-D8308D2C8968}"/>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rcRect/>
          <a:stretch/>
        </p:blipFill>
        <p:spPr>
          <a:xfrm>
            <a:off x="4027411" y="1921204"/>
            <a:ext cx="2646482" cy="4811170"/>
          </a:xfrm>
          <a:ln>
            <a:solidFill>
              <a:srgbClr val="000000"/>
            </a:solidFill>
          </a:ln>
        </p:spPr>
      </p:pic>
      <p:sp>
        <p:nvSpPr>
          <p:cNvPr id="18" name="TextBox 17">
            <a:extLst>
              <a:ext uri="{FF2B5EF4-FFF2-40B4-BE49-F238E27FC236}">
                <a16:creationId xmlns:a16="http://schemas.microsoft.com/office/drawing/2014/main" id="{55FDE93D-2BE6-1C83-416B-A3E6E6A867CD}"/>
              </a:ext>
            </a:extLst>
          </p:cNvPr>
          <p:cNvSpPr txBox="1"/>
          <p:nvPr/>
        </p:nvSpPr>
        <p:spPr>
          <a:xfrm>
            <a:off x="6740327" y="1695299"/>
            <a:ext cx="5345924" cy="4524315"/>
          </a:xfrm>
          <a:prstGeom prst="rect">
            <a:avLst/>
          </a:prstGeom>
          <a:noFill/>
        </p:spPr>
        <p:txBody>
          <a:bodyPr wrap="square" rtlCol="0">
            <a:spAutoFit/>
          </a:bodyPr>
          <a:lstStyle/>
          <a:p>
            <a:pPr marL="457200" indent="-457200">
              <a:buFont typeface="Arial" panose="020B0604020202020204" pitchFamily="34" charset="0"/>
              <a:buChar char="•"/>
            </a:pPr>
            <a:r>
              <a:rPr lang="en-US" sz="2400" dirty="0"/>
              <a:t>Lifeline app allows for custom passcode &amp; </a:t>
            </a:r>
            <a:r>
              <a:rPr lang="en-US" sz="2400" b="1" dirty="0"/>
              <a:t>decoy passcode</a:t>
            </a:r>
          </a:p>
          <a:p>
            <a:pPr marL="457200" indent="-457200">
              <a:buFont typeface="Arial" panose="020B0604020202020204" pitchFamily="34" charset="0"/>
              <a:buChar char="•"/>
            </a:pPr>
            <a:endParaRPr lang="en-US" sz="2400" dirty="0"/>
          </a:p>
          <a:p>
            <a:pPr marL="457200" indent="-457200">
              <a:buFont typeface="Arial" panose="020B0604020202020204" pitchFamily="34" charset="0"/>
              <a:buChar char="•"/>
            </a:pPr>
            <a:r>
              <a:rPr lang="en-US" sz="2400" dirty="0"/>
              <a:t>If decoy passcode is used, app will act as if correct one was used</a:t>
            </a:r>
          </a:p>
          <a:p>
            <a:pPr marL="914400" lvl="1" indent="-457200">
              <a:buFont typeface="Arial" panose="020B0604020202020204" pitchFamily="34" charset="0"/>
              <a:buChar char="•"/>
            </a:pPr>
            <a:r>
              <a:rPr lang="en-US" sz="2400" dirty="0"/>
              <a:t>Once set, </a:t>
            </a:r>
            <a:r>
              <a:rPr lang="en-US" sz="2400" b="1" dirty="0"/>
              <a:t>no way </a:t>
            </a:r>
            <a:r>
              <a:rPr lang="en-US" sz="2400" dirty="0"/>
              <a:t>to tell if passcode is decoy</a:t>
            </a:r>
          </a:p>
          <a:p>
            <a:pPr marL="914400" lvl="1" indent="-457200">
              <a:buFont typeface="Arial" panose="020B0604020202020204" pitchFamily="34" charset="0"/>
              <a:buChar char="•"/>
            </a:pPr>
            <a:r>
              <a:rPr lang="en-US" sz="2400" b="1" dirty="0"/>
              <a:t>Decoy Passcode </a:t>
            </a:r>
            <a:r>
              <a:rPr lang="en-US" sz="2400" dirty="0"/>
              <a:t>immediately triggers incident &amp; notifies emergency contacts with video, audio, &amp; live location &amp; history with </a:t>
            </a:r>
            <a:r>
              <a:rPr lang="en-US" sz="2400" b="1" dirty="0"/>
              <a:t>no indication to assailant</a:t>
            </a:r>
          </a:p>
        </p:txBody>
      </p:sp>
      <p:cxnSp>
        <p:nvCxnSpPr>
          <p:cNvPr id="11" name="Straight Connector 10">
            <a:extLst>
              <a:ext uri="{FF2B5EF4-FFF2-40B4-BE49-F238E27FC236}">
                <a16:creationId xmlns:a16="http://schemas.microsoft.com/office/drawing/2014/main" id="{9F6BFD49-34B3-4520-C9B1-1F09CFB7D001}"/>
              </a:ext>
            </a:extLst>
          </p:cNvPr>
          <p:cNvCxnSpPr/>
          <p:nvPr/>
        </p:nvCxnSpPr>
        <p:spPr>
          <a:xfrm>
            <a:off x="3700763" y="1486012"/>
            <a:ext cx="0" cy="5328445"/>
          </a:xfrm>
          <a:prstGeom prst="line">
            <a:avLst/>
          </a:prstGeom>
          <a:ln w="5715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9211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0BFFF9-6C8D-39DD-8781-40E3872A272D}"/>
              </a:ext>
            </a:extLst>
          </p:cNvPr>
          <p:cNvSpPr/>
          <p:nvPr/>
        </p:nvSpPr>
        <p:spPr>
          <a:xfrm>
            <a:off x="1419705" y="2283154"/>
            <a:ext cx="2354580" cy="1028700"/>
          </a:xfrm>
          <a:prstGeom prst="rect">
            <a:avLst/>
          </a:prstGeom>
          <a:solidFill>
            <a:schemeClr val="accent6">
              <a:lumMod val="75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Check in Intervals &amp; Easy SOS while Fleeing</a:t>
            </a:r>
          </a:p>
        </p:txBody>
      </p:sp>
      <p:sp>
        <p:nvSpPr>
          <p:cNvPr id="4" name="Rectangle 3">
            <a:extLst>
              <a:ext uri="{FF2B5EF4-FFF2-40B4-BE49-F238E27FC236}">
                <a16:creationId xmlns:a16="http://schemas.microsoft.com/office/drawing/2014/main" id="{22EC4FA1-1CC6-F903-DA24-A671026CE84F}"/>
              </a:ext>
            </a:extLst>
          </p:cNvPr>
          <p:cNvSpPr/>
          <p:nvPr/>
        </p:nvSpPr>
        <p:spPr>
          <a:xfrm>
            <a:off x="0" y="0"/>
            <a:ext cx="12192000" cy="94194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Lifeline App</a:t>
            </a:r>
          </a:p>
        </p:txBody>
      </p:sp>
      <p:sp>
        <p:nvSpPr>
          <p:cNvPr id="5" name="Rectangle 4">
            <a:extLst>
              <a:ext uri="{FF2B5EF4-FFF2-40B4-BE49-F238E27FC236}">
                <a16:creationId xmlns:a16="http://schemas.microsoft.com/office/drawing/2014/main" id="{EB6E4BE4-E659-732D-3F1F-58F03CE295A0}"/>
              </a:ext>
            </a:extLst>
          </p:cNvPr>
          <p:cNvSpPr/>
          <p:nvPr/>
        </p:nvSpPr>
        <p:spPr>
          <a:xfrm>
            <a:off x="870188" y="115103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Greatly Improved Advanced Incident Detection</a:t>
            </a:r>
          </a:p>
        </p:txBody>
      </p:sp>
      <p:sp>
        <p:nvSpPr>
          <p:cNvPr id="6" name="Rectangle 5">
            <a:extLst>
              <a:ext uri="{FF2B5EF4-FFF2-40B4-BE49-F238E27FC236}">
                <a16:creationId xmlns:a16="http://schemas.microsoft.com/office/drawing/2014/main" id="{6393504A-8EC0-559A-F16C-1CF85D53C521}"/>
              </a:ext>
            </a:extLst>
          </p:cNvPr>
          <p:cNvSpPr/>
          <p:nvPr/>
        </p:nvSpPr>
        <p:spPr>
          <a:xfrm>
            <a:off x="4613912" y="1151032"/>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Response to Incidents</a:t>
            </a:r>
          </a:p>
        </p:txBody>
      </p:sp>
      <p:sp>
        <p:nvSpPr>
          <p:cNvPr id="7" name="Rectangle 6">
            <a:extLst>
              <a:ext uri="{FF2B5EF4-FFF2-40B4-BE49-F238E27FC236}">
                <a16:creationId xmlns:a16="http://schemas.microsoft.com/office/drawing/2014/main" id="{72170DB3-20AE-31F2-A19C-049E63AEE53F}"/>
              </a:ext>
            </a:extLst>
          </p:cNvPr>
          <p:cNvSpPr/>
          <p:nvPr/>
        </p:nvSpPr>
        <p:spPr>
          <a:xfrm>
            <a:off x="8378218" y="1155564"/>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Encouragement</a:t>
            </a:r>
          </a:p>
        </p:txBody>
      </p:sp>
      <p:sp>
        <p:nvSpPr>
          <p:cNvPr id="8" name="Rectangle 7">
            <a:extLst>
              <a:ext uri="{FF2B5EF4-FFF2-40B4-BE49-F238E27FC236}">
                <a16:creationId xmlns:a16="http://schemas.microsoft.com/office/drawing/2014/main" id="{86297DB1-BF7B-EFAF-D77C-6D34BE26E0D7}"/>
              </a:ext>
            </a:extLst>
          </p:cNvPr>
          <p:cNvSpPr/>
          <p:nvPr/>
        </p:nvSpPr>
        <p:spPr>
          <a:xfrm>
            <a:off x="1419705" y="3435809"/>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Movement Awareness for Abduction Detection</a:t>
            </a:r>
          </a:p>
        </p:txBody>
      </p:sp>
      <p:sp>
        <p:nvSpPr>
          <p:cNvPr id="10" name="Rectangle 9">
            <a:extLst>
              <a:ext uri="{FF2B5EF4-FFF2-40B4-BE49-F238E27FC236}">
                <a16:creationId xmlns:a16="http://schemas.microsoft.com/office/drawing/2014/main" id="{F7BD4D82-DF77-9E23-03C2-829F7F18B1B6}"/>
              </a:ext>
            </a:extLst>
          </p:cNvPr>
          <p:cNvSpPr/>
          <p:nvPr/>
        </p:nvSpPr>
        <p:spPr>
          <a:xfrm>
            <a:off x="1419705" y="4588465"/>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Decoy Passcode in Case of Coercion by Assailants</a:t>
            </a:r>
          </a:p>
        </p:txBody>
      </p:sp>
      <p:sp>
        <p:nvSpPr>
          <p:cNvPr id="11" name="Rectangle 10">
            <a:extLst>
              <a:ext uri="{FF2B5EF4-FFF2-40B4-BE49-F238E27FC236}">
                <a16:creationId xmlns:a16="http://schemas.microsoft.com/office/drawing/2014/main" id="{67E87796-3AD3-FB2F-8FB1-B6BB7EFEA2A4}"/>
              </a:ext>
            </a:extLst>
          </p:cNvPr>
          <p:cNvSpPr/>
          <p:nvPr/>
        </p:nvSpPr>
        <p:spPr>
          <a:xfrm>
            <a:off x="1419705" y="5736782"/>
            <a:ext cx="2354580" cy="1028700"/>
          </a:xfrm>
          <a:prstGeom prst="rect">
            <a:avLst/>
          </a:prstGeom>
          <a:solidFill>
            <a:schemeClr val="accent6">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Buddy System Monitors for Unexpected Separation</a:t>
            </a:r>
          </a:p>
        </p:txBody>
      </p:sp>
      <p:sp>
        <p:nvSpPr>
          <p:cNvPr id="12" name="Rectangle 11">
            <a:extLst>
              <a:ext uri="{FF2B5EF4-FFF2-40B4-BE49-F238E27FC236}">
                <a16:creationId xmlns:a16="http://schemas.microsoft.com/office/drawing/2014/main" id="{9DE27FC7-81B5-6BC0-5FE1-4E72887A567D}"/>
              </a:ext>
            </a:extLst>
          </p:cNvPr>
          <p:cNvSpPr/>
          <p:nvPr/>
        </p:nvSpPr>
        <p:spPr>
          <a:xfrm>
            <a:off x="5142619" y="4588465"/>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Dashboard for Emergency Contact Incident Management</a:t>
            </a:r>
          </a:p>
        </p:txBody>
      </p:sp>
      <p:sp>
        <p:nvSpPr>
          <p:cNvPr id="13" name="Rectangle 12">
            <a:extLst>
              <a:ext uri="{FF2B5EF4-FFF2-40B4-BE49-F238E27FC236}">
                <a16:creationId xmlns:a16="http://schemas.microsoft.com/office/drawing/2014/main" id="{E17883D4-51E5-BD07-7417-243CD2272315}"/>
              </a:ext>
            </a:extLst>
          </p:cNvPr>
          <p:cNvSpPr/>
          <p:nvPr/>
        </p:nvSpPr>
        <p:spPr>
          <a:xfrm>
            <a:off x="5142619" y="342900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Location History to See What Went Wrong &amp; When</a:t>
            </a:r>
          </a:p>
        </p:txBody>
      </p:sp>
      <p:sp>
        <p:nvSpPr>
          <p:cNvPr id="15" name="Rectangle 14">
            <a:extLst>
              <a:ext uri="{FF2B5EF4-FFF2-40B4-BE49-F238E27FC236}">
                <a16:creationId xmlns:a16="http://schemas.microsoft.com/office/drawing/2014/main" id="{7FE59070-D27A-A883-6E97-113C60CB8619}"/>
              </a:ext>
            </a:extLst>
          </p:cNvPr>
          <p:cNvSpPr/>
          <p:nvPr/>
        </p:nvSpPr>
        <p:spPr>
          <a:xfrm>
            <a:off x="5142619" y="2294553"/>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360 Video/Audio to Ensure Capture of Assailants and Events</a:t>
            </a:r>
          </a:p>
        </p:txBody>
      </p:sp>
      <p:sp>
        <p:nvSpPr>
          <p:cNvPr id="16" name="Rectangle 15">
            <a:extLst>
              <a:ext uri="{FF2B5EF4-FFF2-40B4-BE49-F238E27FC236}">
                <a16:creationId xmlns:a16="http://schemas.microsoft.com/office/drawing/2014/main" id="{C91E79F1-D86F-C92C-CB72-B9ECC4186231}"/>
              </a:ext>
            </a:extLst>
          </p:cNvPr>
          <p:cNvSpPr/>
          <p:nvPr/>
        </p:nvSpPr>
        <p:spPr>
          <a:xfrm>
            <a:off x="5142619" y="574793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Integration With LSU PD For Rapid Response</a:t>
            </a:r>
          </a:p>
        </p:txBody>
      </p:sp>
      <p:sp>
        <p:nvSpPr>
          <p:cNvPr id="17" name="Rectangle 16">
            <a:extLst>
              <a:ext uri="{FF2B5EF4-FFF2-40B4-BE49-F238E27FC236}">
                <a16:creationId xmlns:a16="http://schemas.microsoft.com/office/drawing/2014/main" id="{6DB4181A-24AD-EA96-D45F-DF502CA672DB}"/>
              </a:ext>
            </a:extLst>
          </p:cNvPr>
          <p:cNvSpPr/>
          <p:nvPr/>
        </p:nvSpPr>
        <p:spPr>
          <a:xfrm>
            <a:off x="8928724" y="2291831"/>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Modern &amp; User-Friendly Interface</a:t>
            </a:r>
          </a:p>
        </p:txBody>
      </p:sp>
      <p:sp>
        <p:nvSpPr>
          <p:cNvPr id="18" name="Rectangle 17">
            <a:extLst>
              <a:ext uri="{FF2B5EF4-FFF2-40B4-BE49-F238E27FC236}">
                <a16:creationId xmlns:a16="http://schemas.microsoft.com/office/drawing/2014/main" id="{F52CF456-3501-8C41-3F8C-A1F7B6BA8037}"/>
              </a:ext>
            </a:extLst>
          </p:cNvPr>
          <p:cNvSpPr/>
          <p:nvPr/>
        </p:nvSpPr>
        <p:spPr>
          <a:xfrm>
            <a:off x="8928724" y="3440156"/>
            <a:ext cx="2354580" cy="1635314"/>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Ability to Only Notify Contacts During Incidents, Encouraging Use With Parents &amp; Friends</a:t>
            </a:r>
          </a:p>
        </p:txBody>
      </p:sp>
      <p:sp>
        <p:nvSpPr>
          <p:cNvPr id="19" name="Rectangle 18">
            <a:extLst>
              <a:ext uri="{FF2B5EF4-FFF2-40B4-BE49-F238E27FC236}">
                <a16:creationId xmlns:a16="http://schemas.microsoft.com/office/drawing/2014/main" id="{442F94C6-4B85-33E4-E917-53FA3978731F}"/>
              </a:ext>
            </a:extLst>
          </p:cNvPr>
          <p:cNvSpPr/>
          <p:nvPr/>
        </p:nvSpPr>
        <p:spPr>
          <a:xfrm>
            <a:off x="8928724" y="5207535"/>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FriendSystem</a:t>
            </a:r>
            <a:r>
              <a:rPr lang="en-US" dirty="0"/>
              <a:t> Ensures Safety at Outings</a:t>
            </a:r>
          </a:p>
        </p:txBody>
      </p:sp>
    </p:spTree>
    <p:extLst>
      <p:ext uri="{BB962C8B-B14F-4D97-AF65-F5344CB8AC3E}">
        <p14:creationId xmlns:p14="http://schemas.microsoft.com/office/powerpoint/2010/main" val="31223679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7AA78-96EC-925A-D809-2863D513839B}"/>
              </a:ext>
            </a:extLst>
          </p:cNvPr>
          <p:cNvSpPr>
            <a:spLocks noGrp="1"/>
          </p:cNvSpPr>
          <p:nvPr>
            <p:ph type="title"/>
          </p:nvPr>
        </p:nvSpPr>
        <p:spPr>
          <a:xfrm>
            <a:off x="0" y="5555"/>
            <a:ext cx="12192000" cy="1261927"/>
          </a:xfrm>
          <a:solidFill>
            <a:schemeClr val="accent1"/>
          </a:solidFill>
        </p:spPr>
        <p:txBody>
          <a:bodyPr>
            <a:normAutofit fontScale="90000"/>
          </a:bodyPr>
          <a:lstStyle/>
          <a:p>
            <a:pPr algn="ctr"/>
            <a:r>
              <a:rPr lang="en-US" b="1" dirty="0">
                <a:solidFill>
                  <a:schemeClr val="bg1"/>
                </a:solidFill>
              </a:rPr>
              <a:t>Lifeline App Includes Buddy System With SOS Alert if Unexpectedly Separated</a:t>
            </a:r>
          </a:p>
        </p:txBody>
      </p:sp>
      <p:sp>
        <p:nvSpPr>
          <p:cNvPr id="3" name="Text Placeholder 2">
            <a:extLst>
              <a:ext uri="{FF2B5EF4-FFF2-40B4-BE49-F238E27FC236}">
                <a16:creationId xmlns:a16="http://schemas.microsoft.com/office/drawing/2014/main" id="{9D0866E9-9D76-CAC5-2D90-3C5F0B5AD9F8}"/>
              </a:ext>
            </a:extLst>
          </p:cNvPr>
          <p:cNvSpPr>
            <a:spLocks noGrp="1"/>
          </p:cNvSpPr>
          <p:nvPr>
            <p:ph type="body" idx="1"/>
          </p:nvPr>
        </p:nvSpPr>
        <p:spPr>
          <a:xfrm>
            <a:off x="0" y="1329230"/>
            <a:ext cx="5157787" cy="471002"/>
          </a:xfrm>
        </p:spPr>
        <p:txBody>
          <a:bodyPr>
            <a:normAutofit fontScale="92500" lnSpcReduction="20000"/>
          </a:bodyPr>
          <a:lstStyle/>
          <a:p>
            <a:r>
              <a:rPr lang="en-US" dirty="0"/>
              <a:t>Lifeline App Trip Settings</a:t>
            </a:r>
          </a:p>
        </p:txBody>
      </p:sp>
      <p:sp>
        <p:nvSpPr>
          <p:cNvPr id="5" name="Text Placeholder 4">
            <a:extLst>
              <a:ext uri="{FF2B5EF4-FFF2-40B4-BE49-F238E27FC236}">
                <a16:creationId xmlns:a16="http://schemas.microsoft.com/office/drawing/2014/main" id="{4347AB42-2B30-C7FC-8894-E02088DDC6A6}"/>
              </a:ext>
            </a:extLst>
          </p:cNvPr>
          <p:cNvSpPr>
            <a:spLocks noGrp="1"/>
          </p:cNvSpPr>
          <p:nvPr>
            <p:ph type="body" sz="quarter" idx="3"/>
          </p:nvPr>
        </p:nvSpPr>
        <p:spPr>
          <a:xfrm>
            <a:off x="6830596" y="1811358"/>
            <a:ext cx="1938769" cy="823912"/>
          </a:xfrm>
        </p:spPr>
        <p:txBody>
          <a:bodyPr>
            <a:normAutofit fontScale="92500" lnSpcReduction="20000"/>
          </a:bodyPr>
          <a:lstStyle/>
          <a:p>
            <a:r>
              <a:rPr lang="en-US" dirty="0"/>
              <a:t>Info Screen For Emergency Contacts</a:t>
            </a:r>
          </a:p>
        </p:txBody>
      </p:sp>
      <p:sp>
        <p:nvSpPr>
          <p:cNvPr id="27" name="TextBox 26">
            <a:extLst>
              <a:ext uri="{FF2B5EF4-FFF2-40B4-BE49-F238E27FC236}">
                <a16:creationId xmlns:a16="http://schemas.microsoft.com/office/drawing/2014/main" id="{6EC348DC-E48F-D031-2C1B-75AD018D5DCA}"/>
              </a:ext>
            </a:extLst>
          </p:cNvPr>
          <p:cNvSpPr txBox="1"/>
          <p:nvPr/>
        </p:nvSpPr>
        <p:spPr>
          <a:xfrm>
            <a:off x="105746" y="4122965"/>
            <a:ext cx="5520354"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User can add who they are going with</a:t>
            </a:r>
          </a:p>
          <a:p>
            <a:pPr marL="285750" indent="-285750">
              <a:buFont typeface="Arial" panose="020B0604020202020204" pitchFamily="34" charset="0"/>
              <a:buChar char="•"/>
            </a:pPr>
            <a:r>
              <a:rPr lang="en-US" sz="2400" dirty="0"/>
              <a:t>If others have app, SOS alert will </a:t>
            </a:r>
            <a:r>
              <a:rPr lang="en-US" sz="2400" b="1" dirty="0"/>
              <a:t>trigger on separation</a:t>
            </a:r>
          </a:p>
          <a:p>
            <a:pPr marL="285750" indent="-285750">
              <a:buFont typeface="Arial" panose="020B0604020202020204" pitchFamily="34" charset="0"/>
              <a:buChar char="•"/>
            </a:pPr>
            <a:r>
              <a:rPr lang="en-US" sz="2400" dirty="0"/>
              <a:t>Can add who is at destination &amp; </a:t>
            </a:r>
            <a:r>
              <a:rPr lang="en-US" sz="2400" b="1" dirty="0"/>
              <a:t>require confirmation of arrival</a:t>
            </a:r>
            <a:r>
              <a:rPr lang="en-US" sz="2400" dirty="0"/>
              <a:t> from that person</a:t>
            </a:r>
            <a:endParaRPr lang="en-US" sz="2400" b="1" dirty="0"/>
          </a:p>
        </p:txBody>
      </p:sp>
      <p:pic>
        <p:nvPicPr>
          <p:cNvPr id="15" name="Content Placeholder 14">
            <a:extLst>
              <a:ext uri="{FF2B5EF4-FFF2-40B4-BE49-F238E27FC236}">
                <a16:creationId xmlns:a16="http://schemas.microsoft.com/office/drawing/2014/main" id="{4C508A29-6101-7BE5-E1D4-F5E6446387AA}"/>
              </a:ext>
            </a:extLst>
          </p:cNvPr>
          <p:cNvPicPr>
            <a:picLocks noGrp="1" noChangeAspect="1"/>
          </p:cNvPicPr>
          <p:nvPr>
            <p:ph sz="half" idx="2"/>
          </p:nvPr>
        </p:nvPicPr>
        <p:blipFill>
          <a:blip r:embed="rId3"/>
          <a:stretch>
            <a:fillRect/>
          </a:stretch>
        </p:blipFill>
        <p:spPr>
          <a:xfrm>
            <a:off x="40655" y="1800232"/>
            <a:ext cx="5838846" cy="2323899"/>
          </a:xfrm>
        </p:spPr>
      </p:pic>
      <p:grpSp>
        <p:nvGrpSpPr>
          <p:cNvPr id="18" name="Group 17">
            <a:extLst>
              <a:ext uri="{FF2B5EF4-FFF2-40B4-BE49-F238E27FC236}">
                <a16:creationId xmlns:a16="http://schemas.microsoft.com/office/drawing/2014/main" id="{0DFA88F3-E9E9-B4E6-444E-9FA74D5BBA95}"/>
              </a:ext>
            </a:extLst>
          </p:cNvPr>
          <p:cNvGrpSpPr/>
          <p:nvPr/>
        </p:nvGrpSpPr>
        <p:grpSpPr>
          <a:xfrm>
            <a:off x="8752557" y="1630819"/>
            <a:ext cx="2907631" cy="2579231"/>
            <a:chOff x="8702794" y="706260"/>
            <a:chExt cx="2907631" cy="2579231"/>
          </a:xfrm>
        </p:grpSpPr>
        <p:pic>
          <p:nvPicPr>
            <p:cNvPr id="10" name="Picture 9" descr="A screenshot of a phone&#10;&#10;Description automatically generated">
              <a:extLst>
                <a:ext uri="{FF2B5EF4-FFF2-40B4-BE49-F238E27FC236}">
                  <a16:creationId xmlns:a16="http://schemas.microsoft.com/office/drawing/2014/main" id="{E164DCDF-D58A-0B43-454B-8690A62F4F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02795" y="706260"/>
              <a:ext cx="2907630" cy="2579231"/>
            </a:xfrm>
            <a:prstGeom prst="rect">
              <a:avLst/>
            </a:prstGeom>
            <a:ln>
              <a:solidFill>
                <a:schemeClr val="tx1"/>
              </a:solidFill>
            </a:ln>
          </p:spPr>
        </p:pic>
        <p:sp>
          <p:nvSpPr>
            <p:cNvPr id="11" name="Rectangle 10">
              <a:extLst>
                <a:ext uri="{FF2B5EF4-FFF2-40B4-BE49-F238E27FC236}">
                  <a16:creationId xmlns:a16="http://schemas.microsoft.com/office/drawing/2014/main" id="{965BCDAF-893E-B9B9-034D-C0F8923835E7}"/>
                </a:ext>
              </a:extLst>
            </p:cNvPr>
            <p:cNvSpPr/>
            <p:nvPr/>
          </p:nvSpPr>
          <p:spPr>
            <a:xfrm>
              <a:off x="8702795" y="706260"/>
              <a:ext cx="1443235" cy="965693"/>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E356F36-D415-F44E-04DB-1FABCF2CB4F2}"/>
                </a:ext>
              </a:extLst>
            </p:cNvPr>
            <p:cNvSpPr/>
            <p:nvPr/>
          </p:nvSpPr>
          <p:spPr>
            <a:xfrm>
              <a:off x="8702795" y="2545078"/>
              <a:ext cx="2907630" cy="740413"/>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A49C787-B355-C47F-E240-537E007EEBB9}"/>
                </a:ext>
              </a:extLst>
            </p:cNvPr>
            <p:cNvSpPr/>
            <p:nvPr/>
          </p:nvSpPr>
          <p:spPr>
            <a:xfrm>
              <a:off x="8702794" y="1671953"/>
              <a:ext cx="2907629" cy="872831"/>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088A7CF-8546-132C-F06E-C0CAAE1C53F9}"/>
                </a:ext>
              </a:extLst>
            </p:cNvPr>
            <p:cNvSpPr/>
            <p:nvPr/>
          </p:nvSpPr>
          <p:spPr>
            <a:xfrm>
              <a:off x="10146030" y="706260"/>
              <a:ext cx="1464393" cy="471030"/>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3" name="Content Placeholder 22" descr="A screenshot of a phone&#10;&#10;Description automatically generated">
            <a:extLst>
              <a:ext uri="{FF2B5EF4-FFF2-40B4-BE49-F238E27FC236}">
                <a16:creationId xmlns:a16="http://schemas.microsoft.com/office/drawing/2014/main" id="{1BAA429B-C183-0861-9FAD-72534E4715BD}"/>
              </a:ext>
            </a:extLst>
          </p:cNvPr>
          <p:cNvPicPr>
            <a:picLocks noGrp="1" noChangeAspect="1"/>
          </p:cNvPicPr>
          <p:nvPr>
            <p:ph sz="quarter" idx="4"/>
          </p:nvPr>
        </p:nvPicPr>
        <p:blipFill rotWithShape="1">
          <a:blip r:embed="rId5">
            <a:extLst>
              <a:ext uri="{28A0092B-C50C-407E-A947-70E740481C1C}">
                <a14:useLocalDpi xmlns:a14="http://schemas.microsoft.com/office/drawing/2010/main" val="0"/>
              </a:ext>
            </a:extLst>
          </a:blip>
          <a:srcRect l="50317" t="18781" r="1195" b="63567"/>
          <a:stretch/>
        </p:blipFill>
        <p:spPr>
          <a:xfrm>
            <a:off x="6744927" y="3689962"/>
            <a:ext cx="5341327" cy="1724926"/>
          </a:xfrm>
        </p:spPr>
      </p:pic>
      <p:sp>
        <p:nvSpPr>
          <p:cNvPr id="24" name="TextBox 23">
            <a:extLst>
              <a:ext uri="{FF2B5EF4-FFF2-40B4-BE49-F238E27FC236}">
                <a16:creationId xmlns:a16="http://schemas.microsoft.com/office/drawing/2014/main" id="{93DDD6D3-EB8A-00C1-7EA2-B05C6731108F}"/>
              </a:ext>
            </a:extLst>
          </p:cNvPr>
          <p:cNvSpPr txBox="1"/>
          <p:nvPr/>
        </p:nvSpPr>
        <p:spPr>
          <a:xfrm>
            <a:off x="6830596" y="5421017"/>
            <a:ext cx="5520354"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Emergency Contacts will have contact information for everyone user is travelling with &amp; meeting</a:t>
            </a:r>
            <a:endParaRPr lang="en-US" sz="2400" b="1" dirty="0"/>
          </a:p>
        </p:txBody>
      </p:sp>
      <p:sp>
        <p:nvSpPr>
          <p:cNvPr id="28" name="Arrow: Down 27">
            <a:extLst>
              <a:ext uri="{FF2B5EF4-FFF2-40B4-BE49-F238E27FC236}">
                <a16:creationId xmlns:a16="http://schemas.microsoft.com/office/drawing/2014/main" id="{A09A6968-73C2-928B-7AA3-F51431B2EEBB}"/>
              </a:ext>
            </a:extLst>
          </p:cNvPr>
          <p:cNvSpPr/>
          <p:nvPr/>
        </p:nvSpPr>
        <p:spPr>
          <a:xfrm>
            <a:off x="10462693" y="2542250"/>
            <a:ext cx="628296" cy="1264640"/>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42377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0BFFF9-6C8D-39DD-8781-40E3872A272D}"/>
              </a:ext>
            </a:extLst>
          </p:cNvPr>
          <p:cNvSpPr/>
          <p:nvPr/>
        </p:nvSpPr>
        <p:spPr>
          <a:xfrm>
            <a:off x="1419705" y="2283154"/>
            <a:ext cx="2354580" cy="1028700"/>
          </a:xfrm>
          <a:prstGeom prst="rect">
            <a:avLst/>
          </a:prstGeom>
          <a:solidFill>
            <a:schemeClr val="accent6">
              <a:lumMod val="75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Check in Intervals &amp; Easy SOS while Fleeing</a:t>
            </a:r>
          </a:p>
        </p:txBody>
      </p:sp>
      <p:sp>
        <p:nvSpPr>
          <p:cNvPr id="4" name="Rectangle 3">
            <a:extLst>
              <a:ext uri="{FF2B5EF4-FFF2-40B4-BE49-F238E27FC236}">
                <a16:creationId xmlns:a16="http://schemas.microsoft.com/office/drawing/2014/main" id="{22EC4FA1-1CC6-F903-DA24-A671026CE84F}"/>
              </a:ext>
            </a:extLst>
          </p:cNvPr>
          <p:cNvSpPr/>
          <p:nvPr/>
        </p:nvSpPr>
        <p:spPr>
          <a:xfrm>
            <a:off x="0" y="0"/>
            <a:ext cx="12192000" cy="94194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Lifeline App</a:t>
            </a:r>
          </a:p>
        </p:txBody>
      </p:sp>
      <p:sp>
        <p:nvSpPr>
          <p:cNvPr id="5" name="Rectangle 4">
            <a:extLst>
              <a:ext uri="{FF2B5EF4-FFF2-40B4-BE49-F238E27FC236}">
                <a16:creationId xmlns:a16="http://schemas.microsoft.com/office/drawing/2014/main" id="{EB6E4BE4-E659-732D-3F1F-58F03CE295A0}"/>
              </a:ext>
            </a:extLst>
          </p:cNvPr>
          <p:cNvSpPr/>
          <p:nvPr/>
        </p:nvSpPr>
        <p:spPr>
          <a:xfrm>
            <a:off x="870188" y="115103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Greatly Improved Advanced Incident Detection</a:t>
            </a:r>
          </a:p>
        </p:txBody>
      </p:sp>
      <p:sp>
        <p:nvSpPr>
          <p:cNvPr id="6" name="Rectangle 5">
            <a:extLst>
              <a:ext uri="{FF2B5EF4-FFF2-40B4-BE49-F238E27FC236}">
                <a16:creationId xmlns:a16="http://schemas.microsoft.com/office/drawing/2014/main" id="{6393504A-8EC0-559A-F16C-1CF85D53C521}"/>
              </a:ext>
            </a:extLst>
          </p:cNvPr>
          <p:cNvSpPr/>
          <p:nvPr/>
        </p:nvSpPr>
        <p:spPr>
          <a:xfrm>
            <a:off x="4613912" y="1151032"/>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Response to Incidents</a:t>
            </a:r>
          </a:p>
        </p:txBody>
      </p:sp>
      <p:sp>
        <p:nvSpPr>
          <p:cNvPr id="7" name="Rectangle 6">
            <a:extLst>
              <a:ext uri="{FF2B5EF4-FFF2-40B4-BE49-F238E27FC236}">
                <a16:creationId xmlns:a16="http://schemas.microsoft.com/office/drawing/2014/main" id="{72170DB3-20AE-31F2-A19C-049E63AEE53F}"/>
              </a:ext>
            </a:extLst>
          </p:cNvPr>
          <p:cNvSpPr/>
          <p:nvPr/>
        </p:nvSpPr>
        <p:spPr>
          <a:xfrm>
            <a:off x="8378218" y="1155564"/>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Encouragement</a:t>
            </a:r>
          </a:p>
        </p:txBody>
      </p:sp>
      <p:sp>
        <p:nvSpPr>
          <p:cNvPr id="8" name="Rectangle 7">
            <a:extLst>
              <a:ext uri="{FF2B5EF4-FFF2-40B4-BE49-F238E27FC236}">
                <a16:creationId xmlns:a16="http://schemas.microsoft.com/office/drawing/2014/main" id="{86297DB1-BF7B-EFAF-D77C-6D34BE26E0D7}"/>
              </a:ext>
            </a:extLst>
          </p:cNvPr>
          <p:cNvSpPr/>
          <p:nvPr/>
        </p:nvSpPr>
        <p:spPr>
          <a:xfrm>
            <a:off x="1419705" y="3435809"/>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Movement Awareness for Abduction Detection</a:t>
            </a:r>
          </a:p>
        </p:txBody>
      </p:sp>
      <p:sp>
        <p:nvSpPr>
          <p:cNvPr id="10" name="Rectangle 9">
            <a:extLst>
              <a:ext uri="{FF2B5EF4-FFF2-40B4-BE49-F238E27FC236}">
                <a16:creationId xmlns:a16="http://schemas.microsoft.com/office/drawing/2014/main" id="{F7BD4D82-DF77-9E23-03C2-829F7F18B1B6}"/>
              </a:ext>
            </a:extLst>
          </p:cNvPr>
          <p:cNvSpPr/>
          <p:nvPr/>
        </p:nvSpPr>
        <p:spPr>
          <a:xfrm>
            <a:off x="1419705" y="4588465"/>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Decoy Passcode in Case of Coercion by Assailants</a:t>
            </a:r>
          </a:p>
        </p:txBody>
      </p:sp>
      <p:sp>
        <p:nvSpPr>
          <p:cNvPr id="11" name="Rectangle 10">
            <a:extLst>
              <a:ext uri="{FF2B5EF4-FFF2-40B4-BE49-F238E27FC236}">
                <a16:creationId xmlns:a16="http://schemas.microsoft.com/office/drawing/2014/main" id="{67E87796-3AD3-FB2F-8FB1-B6BB7EFEA2A4}"/>
              </a:ext>
            </a:extLst>
          </p:cNvPr>
          <p:cNvSpPr/>
          <p:nvPr/>
        </p:nvSpPr>
        <p:spPr>
          <a:xfrm>
            <a:off x="1419705" y="573678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Buddy System Monitors for Unexpected Separation</a:t>
            </a:r>
          </a:p>
        </p:txBody>
      </p:sp>
      <p:sp>
        <p:nvSpPr>
          <p:cNvPr id="12" name="Rectangle 11">
            <a:extLst>
              <a:ext uri="{FF2B5EF4-FFF2-40B4-BE49-F238E27FC236}">
                <a16:creationId xmlns:a16="http://schemas.microsoft.com/office/drawing/2014/main" id="{9DE27FC7-81B5-6BC0-5FE1-4E72887A567D}"/>
              </a:ext>
            </a:extLst>
          </p:cNvPr>
          <p:cNvSpPr/>
          <p:nvPr/>
        </p:nvSpPr>
        <p:spPr>
          <a:xfrm>
            <a:off x="5142619" y="4588465"/>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Dashboard for Emergency Contact Incident Management</a:t>
            </a:r>
          </a:p>
        </p:txBody>
      </p:sp>
      <p:sp>
        <p:nvSpPr>
          <p:cNvPr id="13" name="Rectangle 12">
            <a:extLst>
              <a:ext uri="{FF2B5EF4-FFF2-40B4-BE49-F238E27FC236}">
                <a16:creationId xmlns:a16="http://schemas.microsoft.com/office/drawing/2014/main" id="{E17883D4-51E5-BD07-7417-243CD2272315}"/>
              </a:ext>
            </a:extLst>
          </p:cNvPr>
          <p:cNvSpPr/>
          <p:nvPr/>
        </p:nvSpPr>
        <p:spPr>
          <a:xfrm>
            <a:off x="5142619" y="342900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Location History to See What Went Wrong &amp; When</a:t>
            </a:r>
          </a:p>
        </p:txBody>
      </p:sp>
      <p:sp>
        <p:nvSpPr>
          <p:cNvPr id="15" name="Rectangle 14">
            <a:extLst>
              <a:ext uri="{FF2B5EF4-FFF2-40B4-BE49-F238E27FC236}">
                <a16:creationId xmlns:a16="http://schemas.microsoft.com/office/drawing/2014/main" id="{7FE59070-D27A-A883-6E97-113C60CB8619}"/>
              </a:ext>
            </a:extLst>
          </p:cNvPr>
          <p:cNvSpPr/>
          <p:nvPr/>
        </p:nvSpPr>
        <p:spPr>
          <a:xfrm>
            <a:off x="5142619" y="2294553"/>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360 Video/Audio to Ensure Capture of Assailants and Events</a:t>
            </a:r>
          </a:p>
        </p:txBody>
      </p:sp>
      <p:sp>
        <p:nvSpPr>
          <p:cNvPr id="16" name="Rectangle 15">
            <a:extLst>
              <a:ext uri="{FF2B5EF4-FFF2-40B4-BE49-F238E27FC236}">
                <a16:creationId xmlns:a16="http://schemas.microsoft.com/office/drawing/2014/main" id="{C91E79F1-D86F-C92C-CB72-B9ECC4186231}"/>
              </a:ext>
            </a:extLst>
          </p:cNvPr>
          <p:cNvSpPr/>
          <p:nvPr/>
        </p:nvSpPr>
        <p:spPr>
          <a:xfrm>
            <a:off x="5142619" y="574793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Integration With LSU PD For Rapid Response</a:t>
            </a:r>
          </a:p>
        </p:txBody>
      </p:sp>
      <p:sp>
        <p:nvSpPr>
          <p:cNvPr id="17" name="Rectangle 16">
            <a:extLst>
              <a:ext uri="{FF2B5EF4-FFF2-40B4-BE49-F238E27FC236}">
                <a16:creationId xmlns:a16="http://schemas.microsoft.com/office/drawing/2014/main" id="{6DB4181A-24AD-EA96-D45F-DF502CA672DB}"/>
              </a:ext>
            </a:extLst>
          </p:cNvPr>
          <p:cNvSpPr/>
          <p:nvPr/>
        </p:nvSpPr>
        <p:spPr>
          <a:xfrm>
            <a:off x="8928724" y="2291831"/>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Modern &amp; User-Friendly Interface</a:t>
            </a:r>
          </a:p>
        </p:txBody>
      </p:sp>
      <p:sp>
        <p:nvSpPr>
          <p:cNvPr id="18" name="Rectangle 17">
            <a:extLst>
              <a:ext uri="{FF2B5EF4-FFF2-40B4-BE49-F238E27FC236}">
                <a16:creationId xmlns:a16="http://schemas.microsoft.com/office/drawing/2014/main" id="{F52CF456-3501-8C41-3F8C-A1F7B6BA8037}"/>
              </a:ext>
            </a:extLst>
          </p:cNvPr>
          <p:cNvSpPr/>
          <p:nvPr/>
        </p:nvSpPr>
        <p:spPr>
          <a:xfrm>
            <a:off x="8928724" y="3440156"/>
            <a:ext cx="2354580" cy="1635314"/>
          </a:xfrm>
          <a:prstGeom prst="rect">
            <a:avLst/>
          </a:prstGeom>
          <a:solidFill>
            <a:schemeClr val="accent1">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Ability to Only Notify Contacts During Incidents, Encouraging Use With Parents &amp; Friends</a:t>
            </a:r>
          </a:p>
        </p:txBody>
      </p:sp>
      <p:sp>
        <p:nvSpPr>
          <p:cNvPr id="19" name="Rectangle 18">
            <a:extLst>
              <a:ext uri="{FF2B5EF4-FFF2-40B4-BE49-F238E27FC236}">
                <a16:creationId xmlns:a16="http://schemas.microsoft.com/office/drawing/2014/main" id="{442F94C6-4B85-33E4-E917-53FA3978731F}"/>
              </a:ext>
            </a:extLst>
          </p:cNvPr>
          <p:cNvSpPr/>
          <p:nvPr/>
        </p:nvSpPr>
        <p:spPr>
          <a:xfrm>
            <a:off x="8928724" y="5207535"/>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FriendSystem</a:t>
            </a:r>
            <a:r>
              <a:rPr lang="en-US" dirty="0"/>
              <a:t> Ensures Safety at Outings</a:t>
            </a:r>
          </a:p>
        </p:txBody>
      </p:sp>
    </p:spTree>
    <p:extLst>
      <p:ext uri="{BB962C8B-B14F-4D97-AF65-F5344CB8AC3E}">
        <p14:creationId xmlns:p14="http://schemas.microsoft.com/office/powerpoint/2010/main" val="784577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14038-1108-282D-8F8D-3EEE5F9BC05C}"/>
              </a:ext>
            </a:extLst>
          </p:cNvPr>
          <p:cNvSpPr>
            <a:spLocks noGrp="1"/>
          </p:cNvSpPr>
          <p:nvPr>
            <p:ph type="title"/>
          </p:nvPr>
        </p:nvSpPr>
        <p:spPr>
          <a:xfrm>
            <a:off x="0" y="5555"/>
            <a:ext cx="12192000" cy="1244747"/>
          </a:xfrm>
          <a:solidFill>
            <a:schemeClr val="accent1"/>
          </a:solidFill>
        </p:spPr>
        <p:txBody>
          <a:bodyPr>
            <a:noAutofit/>
          </a:bodyPr>
          <a:lstStyle/>
          <a:p>
            <a:pPr algn="ctr"/>
            <a:r>
              <a:rPr lang="en-US" sz="3600" b="1" dirty="0">
                <a:solidFill>
                  <a:schemeClr val="bg1"/>
                </a:solidFill>
              </a:rPr>
              <a:t>Lifeline App Allows for Emergency Contacts to Only be Notified During Incidents, Encouraging Use with Parents &amp; Friends</a:t>
            </a:r>
          </a:p>
        </p:txBody>
      </p:sp>
      <p:sp>
        <p:nvSpPr>
          <p:cNvPr id="3" name="Text Placeholder 2">
            <a:extLst>
              <a:ext uri="{FF2B5EF4-FFF2-40B4-BE49-F238E27FC236}">
                <a16:creationId xmlns:a16="http://schemas.microsoft.com/office/drawing/2014/main" id="{7A905621-C2DE-D06F-D560-89564C8BF6D3}"/>
              </a:ext>
            </a:extLst>
          </p:cNvPr>
          <p:cNvSpPr>
            <a:spLocks noGrp="1"/>
          </p:cNvSpPr>
          <p:nvPr>
            <p:ph type="body" idx="1"/>
          </p:nvPr>
        </p:nvSpPr>
        <p:spPr>
          <a:xfrm>
            <a:off x="192865" y="1187369"/>
            <a:ext cx="5157787" cy="637543"/>
          </a:xfrm>
        </p:spPr>
        <p:txBody>
          <a:bodyPr/>
          <a:lstStyle/>
          <a:p>
            <a:r>
              <a:rPr lang="en-US" dirty="0"/>
              <a:t>LSU Shield App</a:t>
            </a:r>
          </a:p>
        </p:txBody>
      </p:sp>
      <p:sp>
        <p:nvSpPr>
          <p:cNvPr id="5" name="Text Placeholder 4">
            <a:extLst>
              <a:ext uri="{FF2B5EF4-FFF2-40B4-BE49-F238E27FC236}">
                <a16:creationId xmlns:a16="http://schemas.microsoft.com/office/drawing/2014/main" id="{304604E8-A127-57E9-DE42-26D813205963}"/>
              </a:ext>
            </a:extLst>
          </p:cNvPr>
          <p:cNvSpPr>
            <a:spLocks noGrp="1"/>
          </p:cNvSpPr>
          <p:nvPr>
            <p:ph type="body" sz="quarter" idx="3"/>
          </p:nvPr>
        </p:nvSpPr>
        <p:spPr>
          <a:xfrm>
            <a:off x="6399546" y="1001000"/>
            <a:ext cx="5183188" cy="823912"/>
          </a:xfrm>
        </p:spPr>
        <p:txBody>
          <a:bodyPr/>
          <a:lstStyle/>
          <a:p>
            <a:r>
              <a:rPr lang="en-US" dirty="0"/>
              <a:t>Lifeline App</a:t>
            </a:r>
          </a:p>
        </p:txBody>
      </p:sp>
      <p:pic>
        <p:nvPicPr>
          <p:cNvPr id="7" name="Content Placeholder 6">
            <a:extLst>
              <a:ext uri="{FF2B5EF4-FFF2-40B4-BE49-F238E27FC236}">
                <a16:creationId xmlns:a16="http://schemas.microsoft.com/office/drawing/2014/main" id="{9959C627-68CF-8318-5437-C2C86BE68B8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136881" y="1876813"/>
            <a:ext cx="2264196" cy="4899955"/>
          </a:xfrm>
          <a:prstGeom prst="rect">
            <a:avLst/>
          </a:prstGeom>
          <a:ln>
            <a:solidFill>
              <a:srgbClr val="000000"/>
            </a:solidFill>
          </a:ln>
        </p:spPr>
      </p:pic>
      <p:sp>
        <p:nvSpPr>
          <p:cNvPr id="10" name="TextBox 9">
            <a:extLst>
              <a:ext uri="{FF2B5EF4-FFF2-40B4-BE49-F238E27FC236}">
                <a16:creationId xmlns:a16="http://schemas.microsoft.com/office/drawing/2014/main" id="{B9B299EB-560C-D5AC-9215-ABA9BB3AB117}"/>
              </a:ext>
            </a:extLst>
          </p:cNvPr>
          <p:cNvSpPr txBox="1"/>
          <p:nvPr/>
        </p:nvSpPr>
        <p:spPr>
          <a:xfrm>
            <a:off x="2401077" y="1876812"/>
            <a:ext cx="3435219" cy="3785652"/>
          </a:xfrm>
          <a:prstGeom prst="rect">
            <a:avLst/>
          </a:prstGeom>
          <a:noFill/>
        </p:spPr>
        <p:txBody>
          <a:bodyPr wrap="square" rtlCol="0">
            <a:spAutoFit/>
          </a:bodyPr>
          <a:lstStyle/>
          <a:p>
            <a:pPr marL="457200" indent="-457200">
              <a:buFont typeface="Arial" panose="020B0604020202020204" pitchFamily="34" charset="0"/>
              <a:buChar char="•"/>
            </a:pPr>
            <a:r>
              <a:rPr lang="en-US" sz="2000" dirty="0"/>
              <a:t>Emergency contact receives text at </a:t>
            </a:r>
            <a:r>
              <a:rPr lang="en-US" sz="2000" b="1" dirty="0"/>
              <a:t>start of trip with details</a:t>
            </a:r>
          </a:p>
          <a:p>
            <a:pPr marL="457200" indent="-457200">
              <a:buFont typeface="Arial" panose="020B0604020202020204" pitchFamily="34" charset="0"/>
              <a:buChar char="•"/>
            </a:pPr>
            <a:r>
              <a:rPr lang="en-US" sz="2000" dirty="0"/>
              <a:t>Discourages use with parents as most college students </a:t>
            </a:r>
            <a:r>
              <a:rPr lang="en-US" sz="2000" b="1" dirty="0"/>
              <a:t>don’t want parents to know everything</a:t>
            </a:r>
          </a:p>
          <a:p>
            <a:pPr marL="457200" indent="-457200">
              <a:buFont typeface="Arial" panose="020B0604020202020204" pitchFamily="34" charset="0"/>
              <a:buChar char="•"/>
            </a:pPr>
            <a:r>
              <a:rPr lang="en-US" sz="2000" dirty="0"/>
              <a:t>Students may feel they are being “annoying” by constantly sending alerts to friends</a:t>
            </a:r>
          </a:p>
        </p:txBody>
      </p:sp>
      <p:sp>
        <p:nvSpPr>
          <p:cNvPr id="18" name="TextBox 17">
            <a:extLst>
              <a:ext uri="{FF2B5EF4-FFF2-40B4-BE49-F238E27FC236}">
                <a16:creationId xmlns:a16="http://schemas.microsoft.com/office/drawing/2014/main" id="{55FDE93D-2BE6-1C83-416B-A3E6E6A867CD}"/>
              </a:ext>
            </a:extLst>
          </p:cNvPr>
          <p:cNvSpPr txBox="1"/>
          <p:nvPr/>
        </p:nvSpPr>
        <p:spPr>
          <a:xfrm>
            <a:off x="6471593" y="4852971"/>
            <a:ext cx="5623250" cy="1015663"/>
          </a:xfrm>
          <a:prstGeom prst="rect">
            <a:avLst/>
          </a:prstGeom>
          <a:noFill/>
        </p:spPr>
        <p:txBody>
          <a:bodyPr wrap="square" rtlCol="0">
            <a:spAutoFit/>
          </a:bodyPr>
          <a:lstStyle/>
          <a:p>
            <a:pPr marL="457200" indent="-457200">
              <a:buFont typeface="Arial" panose="020B0604020202020204" pitchFamily="34" charset="0"/>
              <a:buChar char="•"/>
            </a:pPr>
            <a:r>
              <a:rPr lang="en-US" sz="2000" dirty="0"/>
              <a:t>Contacts can be notified </a:t>
            </a:r>
            <a:r>
              <a:rPr lang="en-US" sz="2000" b="1" dirty="0"/>
              <a:t>only in case of incident</a:t>
            </a:r>
          </a:p>
          <a:p>
            <a:pPr marL="457200" indent="-457200">
              <a:buFont typeface="Arial" panose="020B0604020202020204" pitchFamily="34" charset="0"/>
              <a:buChar char="•"/>
            </a:pPr>
            <a:r>
              <a:rPr lang="en-US" sz="2000" dirty="0"/>
              <a:t>Students </a:t>
            </a:r>
            <a:r>
              <a:rPr lang="en-US" sz="2000" b="1" dirty="0"/>
              <a:t>much more likely </a:t>
            </a:r>
            <a:r>
              <a:rPr lang="en-US" sz="2000" dirty="0"/>
              <a:t>to use with parents and</a:t>
            </a:r>
            <a:r>
              <a:rPr lang="en-US" sz="2000" b="1" dirty="0"/>
              <a:t> enter accurate trip data </a:t>
            </a:r>
            <a:r>
              <a:rPr lang="en-US" sz="2000" dirty="0"/>
              <a:t>for emergencies</a:t>
            </a:r>
          </a:p>
        </p:txBody>
      </p:sp>
      <p:pic>
        <p:nvPicPr>
          <p:cNvPr id="11" name="Content Placeholder 21">
            <a:extLst>
              <a:ext uri="{FF2B5EF4-FFF2-40B4-BE49-F238E27FC236}">
                <a16:creationId xmlns:a16="http://schemas.microsoft.com/office/drawing/2014/main" id="{46FE230C-B0BB-F068-15D7-51F1361D2F2B}"/>
              </a:ext>
            </a:extLst>
          </p:cNvPr>
          <p:cNvPicPr>
            <a:picLocks noGrp="1" noChangeAspect="1"/>
          </p:cNvPicPr>
          <p:nvPr>
            <p:ph sz="quarter" idx="4"/>
          </p:nvPr>
        </p:nvPicPr>
        <p:blipFill rotWithShape="1">
          <a:blip r:embed="rId3"/>
          <a:srcRect b="91701"/>
          <a:stretch/>
        </p:blipFill>
        <p:spPr>
          <a:xfrm>
            <a:off x="6399546" y="1792018"/>
            <a:ext cx="5183188" cy="266937"/>
          </a:xfrm>
        </p:spPr>
      </p:pic>
      <p:pic>
        <p:nvPicPr>
          <p:cNvPr id="13" name="Content Placeholder 21">
            <a:extLst>
              <a:ext uri="{FF2B5EF4-FFF2-40B4-BE49-F238E27FC236}">
                <a16:creationId xmlns:a16="http://schemas.microsoft.com/office/drawing/2014/main" id="{B5399625-AD13-C60A-B8BF-526C56D44237}"/>
              </a:ext>
            </a:extLst>
          </p:cNvPr>
          <p:cNvPicPr>
            <a:picLocks noChangeAspect="1"/>
          </p:cNvPicPr>
          <p:nvPr/>
        </p:nvPicPr>
        <p:blipFill rotWithShape="1">
          <a:blip r:embed="rId3"/>
          <a:srcRect t="71584"/>
          <a:stretch/>
        </p:blipFill>
        <p:spPr>
          <a:xfrm>
            <a:off x="6399546" y="2062846"/>
            <a:ext cx="5183188" cy="914018"/>
          </a:xfrm>
          <a:prstGeom prst="rect">
            <a:avLst/>
          </a:prstGeom>
        </p:spPr>
      </p:pic>
      <p:pic>
        <p:nvPicPr>
          <p:cNvPr id="15" name="Picture 14">
            <a:extLst>
              <a:ext uri="{FF2B5EF4-FFF2-40B4-BE49-F238E27FC236}">
                <a16:creationId xmlns:a16="http://schemas.microsoft.com/office/drawing/2014/main" id="{0F80E3A8-6A26-C082-09D2-10C2648A00E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6471593" y="3028232"/>
            <a:ext cx="5039093" cy="1487232"/>
          </a:xfrm>
          <a:prstGeom prst="rect">
            <a:avLst/>
          </a:prstGeom>
        </p:spPr>
      </p:pic>
      <p:cxnSp>
        <p:nvCxnSpPr>
          <p:cNvPr id="21" name="Straight Connector 20">
            <a:extLst>
              <a:ext uri="{FF2B5EF4-FFF2-40B4-BE49-F238E27FC236}">
                <a16:creationId xmlns:a16="http://schemas.microsoft.com/office/drawing/2014/main" id="{A3552CE5-F2C5-773D-6B56-BFD911D46E94}"/>
              </a:ext>
            </a:extLst>
          </p:cNvPr>
          <p:cNvCxnSpPr/>
          <p:nvPr/>
        </p:nvCxnSpPr>
        <p:spPr>
          <a:xfrm>
            <a:off x="6096000" y="1604200"/>
            <a:ext cx="0" cy="5328445"/>
          </a:xfrm>
          <a:prstGeom prst="line">
            <a:avLst/>
          </a:prstGeom>
          <a:ln w="5715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818974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0BFFF9-6C8D-39DD-8781-40E3872A272D}"/>
              </a:ext>
            </a:extLst>
          </p:cNvPr>
          <p:cNvSpPr/>
          <p:nvPr/>
        </p:nvSpPr>
        <p:spPr>
          <a:xfrm>
            <a:off x="1419705" y="2283154"/>
            <a:ext cx="2354580" cy="1028700"/>
          </a:xfrm>
          <a:prstGeom prst="rect">
            <a:avLst/>
          </a:prstGeom>
          <a:solidFill>
            <a:schemeClr val="accent6">
              <a:lumMod val="75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Check in Intervals &amp; Easy SOS while Fleeing</a:t>
            </a:r>
          </a:p>
        </p:txBody>
      </p:sp>
      <p:sp>
        <p:nvSpPr>
          <p:cNvPr id="4" name="Rectangle 3">
            <a:extLst>
              <a:ext uri="{FF2B5EF4-FFF2-40B4-BE49-F238E27FC236}">
                <a16:creationId xmlns:a16="http://schemas.microsoft.com/office/drawing/2014/main" id="{22EC4FA1-1CC6-F903-DA24-A671026CE84F}"/>
              </a:ext>
            </a:extLst>
          </p:cNvPr>
          <p:cNvSpPr/>
          <p:nvPr/>
        </p:nvSpPr>
        <p:spPr>
          <a:xfrm>
            <a:off x="0" y="0"/>
            <a:ext cx="12192000" cy="94194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Lifeline App</a:t>
            </a:r>
          </a:p>
        </p:txBody>
      </p:sp>
      <p:sp>
        <p:nvSpPr>
          <p:cNvPr id="5" name="Rectangle 4">
            <a:extLst>
              <a:ext uri="{FF2B5EF4-FFF2-40B4-BE49-F238E27FC236}">
                <a16:creationId xmlns:a16="http://schemas.microsoft.com/office/drawing/2014/main" id="{EB6E4BE4-E659-732D-3F1F-58F03CE295A0}"/>
              </a:ext>
            </a:extLst>
          </p:cNvPr>
          <p:cNvSpPr/>
          <p:nvPr/>
        </p:nvSpPr>
        <p:spPr>
          <a:xfrm>
            <a:off x="870188" y="115103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Greatly Improved Advanced Incident Detection</a:t>
            </a:r>
          </a:p>
        </p:txBody>
      </p:sp>
      <p:sp>
        <p:nvSpPr>
          <p:cNvPr id="6" name="Rectangle 5">
            <a:extLst>
              <a:ext uri="{FF2B5EF4-FFF2-40B4-BE49-F238E27FC236}">
                <a16:creationId xmlns:a16="http://schemas.microsoft.com/office/drawing/2014/main" id="{6393504A-8EC0-559A-F16C-1CF85D53C521}"/>
              </a:ext>
            </a:extLst>
          </p:cNvPr>
          <p:cNvSpPr/>
          <p:nvPr/>
        </p:nvSpPr>
        <p:spPr>
          <a:xfrm>
            <a:off x="4613912" y="1151032"/>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Response to Incidents</a:t>
            </a:r>
          </a:p>
        </p:txBody>
      </p:sp>
      <p:sp>
        <p:nvSpPr>
          <p:cNvPr id="7" name="Rectangle 6">
            <a:extLst>
              <a:ext uri="{FF2B5EF4-FFF2-40B4-BE49-F238E27FC236}">
                <a16:creationId xmlns:a16="http://schemas.microsoft.com/office/drawing/2014/main" id="{72170DB3-20AE-31F2-A19C-049E63AEE53F}"/>
              </a:ext>
            </a:extLst>
          </p:cNvPr>
          <p:cNvSpPr/>
          <p:nvPr/>
        </p:nvSpPr>
        <p:spPr>
          <a:xfrm>
            <a:off x="8378218" y="1155564"/>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Encouragement</a:t>
            </a:r>
          </a:p>
        </p:txBody>
      </p:sp>
      <p:sp>
        <p:nvSpPr>
          <p:cNvPr id="8" name="Rectangle 7">
            <a:extLst>
              <a:ext uri="{FF2B5EF4-FFF2-40B4-BE49-F238E27FC236}">
                <a16:creationId xmlns:a16="http://schemas.microsoft.com/office/drawing/2014/main" id="{86297DB1-BF7B-EFAF-D77C-6D34BE26E0D7}"/>
              </a:ext>
            </a:extLst>
          </p:cNvPr>
          <p:cNvSpPr/>
          <p:nvPr/>
        </p:nvSpPr>
        <p:spPr>
          <a:xfrm>
            <a:off x="1419705" y="3435809"/>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Movement Awareness for Abduction Detection</a:t>
            </a:r>
          </a:p>
        </p:txBody>
      </p:sp>
      <p:sp>
        <p:nvSpPr>
          <p:cNvPr id="10" name="Rectangle 9">
            <a:extLst>
              <a:ext uri="{FF2B5EF4-FFF2-40B4-BE49-F238E27FC236}">
                <a16:creationId xmlns:a16="http://schemas.microsoft.com/office/drawing/2014/main" id="{F7BD4D82-DF77-9E23-03C2-829F7F18B1B6}"/>
              </a:ext>
            </a:extLst>
          </p:cNvPr>
          <p:cNvSpPr/>
          <p:nvPr/>
        </p:nvSpPr>
        <p:spPr>
          <a:xfrm>
            <a:off x="1419705" y="4588465"/>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Decoy Passcode in Case of Coercion by Assailants</a:t>
            </a:r>
          </a:p>
        </p:txBody>
      </p:sp>
      <p:sp>
        <p:nvSpPr>
          <p:cNvPr id="11" name="Rectangle 10">
            <a:extLst>
              <a:ext uri="{FF2B5EF4-FFF2-40B4-BE49-F238E27FC236}">
                <a16:creationId xmlns:a16="http://schemas.microsoft.com/office/drawing/2014/main" id="{67E87796-3AD3-FB2F-8FB1-B6BB7EFEA2A4}"/>
              </a:ext>
            </a:extLst>
          </p:cNvPr>
          <p:cNvSpPr/>
          <p:nvPr/>
        </p:nvSpPr>
        <p:spPr>
          <a:xfrm>
            <a:off x="1419705" y="573678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Buddy System Monitors for Unexpected Separation</a:t>
            </a:r>
          </a:p>
        </p:txBody>
      </p:sp>
      <p:sp>
        <p:nvSpPr>
          <p:cNvPr id="12" name="Rectangle 11">
            <a:extLst>
              <a:ext uri="{FF2B5EF4-FFF2-40B4-BE49-F238E27FC236}">
                <a16:creationId xmlns:a16="http://schemas.microsoft.com/office/drawing/2014/main" id="{9DE27FC7-81B5-6BC0-5FE1-4E72887A567D}"/>
              </a:ext>
            </a:extLst>
          </p:cNvPr>
          <p:cNvSpPr/>
          <p:nvPr/>
        </p:nvSpPr>
        <p:spPr>
          <a:xfrm>
            <a:off x="5142619" y="4588465"/>
            <a:ext cx="2354580" cy="1028700"/>
          </a:xfrm>
          <a:prstGeom prst="rect">
            <a:avLst/>
          </a:prstGeom>
          <a:solidFill>
            <a:schemeClr val="accent4">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Easy Dashboard for Emergency Contact Incident Management</a:t>
            </a:r>
          </a:p>
        </p:txBody>
      </p:sp>
      <p:sp>
        <p:nvSpPr>
          <p:cNvPr id="13" name="Rectangle 12">
            <a:extLst>
              <a:ext uri="{FF2B5EF4-FFF2-40B4-BE49-F238E27FC236}">
                <a16:creationId xmlns:a16="http://schemas.microsoft.com/office/drawing/2014/main" id="{E17883D4-51E5-BD07-7417-243CD2272315}"/>
              </a:ext>
            </a:extLst>
          </p:cNvPr>
          <p:cNvSpPr/>
          <p:nvPr/>
        </p:nvSpPr>
        <p:spPr>
          <a:xfrm>
            <a:off x="5142619" y="342900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Location History to See What Went Wrong &amp; When</a:t>
            </a:r>
          </a:p>
        </p:txBody>
      </p:sp>
      <p:sp>
        <p:nvSpPr>
          <p:cNvPr id="15" name="Rectangle 14">
            <a:extLst>
              <a:ext uri="{FF2B5EF4-FFF2-40B4-BE49-F238E27FC236}">
                <a16:creationId xmlns:a16="http://schemas.microsoft.com/office/drawing/2014/main" id="{7FE59070-D27A-A883-6E97-113C60CB8619}"/>
              </a:ext>
            </a:extLst>
          </p:cNvPr>
          <p:cNvSpPr/>
          <p:nvPr/>
        </p:nvSpPr>
        <p:spPr>
          <a:xfrm>
            <a:off x="5142619" y="2294553"/>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360 Video/Audio to Ensure Capture of Assailants and Events</a:t>
            </a:r>
          </a:p>
        </p:txBody>
      </p:sp>
      <p:sp>
        <p:nvSpPr>
          <p:cNvPr id="16" name="Rectangle 15">
            <a:extLst>
              <a:ext uri="{FF2B5EF4-FFF2-40B4-BE49-F238E27FC236}">
                <a16:creationId xmlns:a16="http://schemas.microsoft.com/office/drawing/2014/main" id="{C91E79F1-D86F-C92C-CB72-B9ECC4186231}"/>
              </a:ext>
            </a:extLst>
          </p:cNvPr>
          <p:cNvSpPr/>
          <p:nvPr/>
        </p:nvSpPr>
        <p:spPr>
          <a:xfrm>
            <a:off x="5142619" y="574793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Integration With LSU PD For Rapid Response</a:t>
            </a:r>
          </a:p>
        </p:txBody>
      </p:sp>
      <p:sp>
        <p:nvSpPr>
          <p:cNvPr id="17" name="Rectangle 16">
            <a:extLst>
              <a:ext uri="{FF2B5EF4-FFF2-40B4-BE49-F238E27FC236}">
                <a16:creationId xmlns:a16="http://schemas.microsoft.com/office/drawing/2014/main" id="{6DB4181A-24AD-EA96-D45F-DF502CA672DB}"/>
              </a:ext>
            </a:extLst>
          </p:cNvPr>
          <p:cNvSpPr/>
          <p:nvPr/>
        </p:nvSpPr>
        <p:spPr>
          <a:xfrm>
            <a:off x="8928724" y="2291831"/>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Modern &amp; User-Friendly Interface</a:t>
            </a:r>
          </a:p>
        </p:txBody>
      </p:sp>
      <p:sp>
        <p:nvSpPr>
          <p:cNvPr id="18" name="Rectangle 17">
            <a:extLst>
              <a:ext uri="{FF2B5EF4-FFF2-40B4-BE49-F238E27FC236}">
                <a16:creationId xmlns:a16="http://schemas.microsoft.com/office/drawing/2014/main" id="{F52CF456-3501-8C41-3F8C-A1F7B6BA8037}"/>
              </a:ext>
            </a:extLst>
          </p:cNvPr>
          <p:cNvSpPr/>
          <p:nvPr/>
        </p:nvSpPr>
        <p:spPr>
          <a:xfrm>
            <a:off x="8928724" y="3440156"/>
            <a:ext cx="2354580" cy="1635314"/>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Ability to Only Notify Contacts During Incidents, Encouraging Use With Parents &amp; Friends</a:t>
            </a:r>
          </a:p>
        </p:txBody>
      </p:sp>
      <p:sp>
        <p:nvSpPr>
          <p:cNvPr id="19" name="Rectangle 18">
            <a:extLst>
              <a:ext uri="{FF2B5EF4-FFF2-40B4-BE49-F238E27FC236}">
                <a16:creationId xmlns:a16="http://schemas.microsoft.com/office/drawing/2014/main" id="{442F94C6-4B85-33E4-E917-53FA3978731F}"/>
              </a:ext>
            </a:extLst>
          </p:cNvPr>
          <p:cNvSpPr/>
          <p:nvPr/>
        </p:nvSpPr>
        <p:spPr>
          <a:xfrm>
            <a:off x="8928724" y="5207535"/>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FriendSystem</a:t>
            </a:r>
            <a:r>
              <a:rPr lang="en-US" dirty="0"/>
              <a:t> Ensures Safety at Outings</a:t>
            </a:r>
          </a:p>
        </p:txBody>
      </p:sp>
    </p:spTree>
    <p:extLst>
      <p:ext uri="{BB962C8B-B14F-4D97-AF65-F5344CB8AC3E}">
        <p14:creationId xmlns:p14="http://schemas.microsoft.com/office/powerpoint/2010/main" val="5094851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14038-1108-282D-8F8D-3EEE5F9BC05C}"/>
              </a:ext>
            </a:extLst>
          </p:cNvPr>
          <p:cNvSpPr>
            <a:spLocks noGrp="1"/>
          </p:cNvSpPr>
          <p:nvPr>
            <p:ph type="title"/>
          </p:nvPr>
        </p:nvSpPr>
        <p:spPr>
          <a:xfrm>
            <a:off x="0" y="5556"/>
            <a:ext cx="12192000" cy="1194984"/>
          </a:xfrm>
          <a:solidFill>
            <a:schemeClr val="accent1"/>
          </a:solidFill>
        </p:spPr>
        <p:txBody>
          <a:bodyPr>
            <a:normAutofit fontScale="90000"/>
          </a:bodyPr>
          <a:lstStyle/>
          <a:p>
            <a:pPr algn="ctr"/>
            <a:r>
              <a:rPr lang="en-US" b="1" dirty="0">
                <a:solidFill>
                  <a:schemeClr val="bg1"/>
                </a:solidFill>
              </a:rPr>
              <a:t>Lifeline App Includes an Easy Dashboard for Incident Management by Emergency Contacts</a:t>
            </a:r>
          </a:p>
        </p:txBody>
      </p:sp>
      <p:sp>
        <p:nvSpPr>
          <p:cNvPr id="5" name="Text Placeholder 4">
            <a:extLst>
              <a:ext uri="{FF2B5EF4-FFF2-40B4-BE49-F238E27FC236}">
                <a16:creationId xmlns:a16="http://schemas.microsoft.com/office/drawing/2014/main" id="{304604E8-A127-57E9-DE42-26D813205963}"/>
              </a:ext>
            </a:extLst>
          </p:cNvPr>
          <p:cNvSpPr>
            <a:spLocks noGrp="1"/>
          </p:cNvSpPr>
          <p:nvPr>
            <p:ph type="body" sz="quarter" idx="3"/>
          </p:nvPr>
        </p:nvSpPr>
        <p:spPr>
          <a:xfrm>
            <a:off x="6279445" y="875825"/>
            <a:ext cx="5183188" cy="823912"/>
          </a:xfrm>
        </p:spPr>
        <p:txBody>
          <a:bodyPr/>
          <a:lstStyle/>
          <a:p>
            <a:r>
              <a:rPr lang="en-US" dirty="0"/>
              <a:t>Lifeline Trip Info Screen</a:t>
            </a:r>
          </a:p>
        </p:txBody>
      </p:sp>
      <p:sp>
        <p:nvSpPr>
          <p:cNvPr id="18" name="TextBox 17">
            <a:extLst>
              <a:ext uri="{FF2B5EF4-FFF2-40B4-BE49-F238E27FC236}">
                <a16:creationId xmlns:a16="http://schemas.microsoft.com/office/drawing/2014/main" id="{55FDE93D-2BE6-1C83-416B-A3E6E6A867CD}"/>
              </a:ext>
            </a:extLst>
          </p:cNvPr>
          <p:cNvSpPr txBox="1"/>
          <p:nvPr/>
        </p:nvSpPr>
        <p:spPr>
          <a:xfrm>
            <a:off x="6361899" y="1699737"/>
            <a:ext cx="5550701" cy="4893647"/>
          </a:xfrm>
          <a:prstGeom prst="rect">
            <a:avLst/>
          </a:prstGeom>
          <a:noFill/>
        </p:spPr>
        <p:txBody>
          <a:bodyPr wrap="square" rtlCol="0">
            <a:spAutoFit/>
          </a:bodyPr>
          <a:lstStyle/>
          <a:p>
            <a:pPr marL="457200" indent="-457200">
              <a:buFont typeface="Arial" panose="020B0604020202020204" pitchFamily="34" charset="0"/>
              <a:buChar char="•"/>
            </a:pPr>
            <a:r>
              <a:rPr lang="en-US" sz="2400" b="1" dirty="0"/>
              <a:t>Key details </a:t>
            </a:r>
            <a:r>
              <a:rPr lang="en-US" sz="2400" dirty="0"/>
              <a:t>regarding trip</a:t>
            </a:r>
          </a:p>
          <a:p>
            <a:pPr marL="914400" lvl="1" indent="-457200">
              <a:buFont typeface="Arial" panose="020B0604020202020204" pitchFamily="34" charset="0"/>
              <a:buChar char="•"/>
            </a:pPr>
            <a:r>
              <a:rPr lang="en-US" sz="2400" b="1" dirty="0"/>
              <a:t>Reason for incident report</a:t>
            </a:r>
          </a:p>
          <a:p>
            <a:pPr marL="914400" lvl="1" indent="-457200">
              <a:buFont typeface="Arial" panose="020B0604020202020204" pitchFamily="34" charset="0"/>
              <a:buChar char="•"/>
            </a:pPr>
            <a:r>
              <a:rPr lang="en-US" sz="2400" dirty="0"/>
              <a:t>Map with </a:t>
            </a:r>
            <a:r>
              <a:rPr lang="en-US" sz="2400" b="1" dirty="0"/>
              <a:t>live location </a:t>
            </a:r>
            <a:r>
              <a:rPr lang="en-US" sz="2400" dirty="0"/>
              <a:t>&amp; </a:t>
            </a:r>
            <a:r>
              <a:rPr lang="en-US" sz="2400" b="1" dirty="0"/>
              <a:t>history</a:t>
            </a:r>
          </a:p>
          <a:p>
            <a:pPr marL="914400" lvl="1" indent="-457200">
              <a:buFont typeface="Arial" panose="020B0604020202020204" pitchFamily="34" charset="0"/>
              <a:buChar char="•"/>
            </a:pPr>
            <a:r>
              <a:rPr lang="en-US" sz="2400" dirty="0"/>
              <a:t>Trip Description</a:t>
            </a:r>
          </a:p>
          <a:p>
            <a:pPr marL="914400" lvl="1" indent="-457200">
              <a:buFont typeface="Arial" panose="020B0604020202020204" pitchFamily="34" charset="0"/>
              <a:buChar char="•"/>
            </a:pPr>
            <a:r>
              <a:rPr lang="en-US" sz="2400" dirty="0"/>
              <a:t>Time left</a:t>
            </a:r>
          </a:p>
          <a:p>
            <a:pPr marL="914400" lvl="1" indent="-457200">
              <a:buFont typeface="Arial" panose="020B0604020202020204" pitchFamily="34" charset="0"/>
              <a:buChar char="•"/>
            </a:pPr>
            <a:r>
              <a:rPr lang="en-US" sz="2400" dirty="0"/>
              <a:t>Travel buddies </a:t>
            </a:r>
            <a:r>
              <a:rPr lang="en-US" sz="2400" b="1" dirty="0"/>
              <a:t>with contact information</a:t>
            </a:r>
            <a:r>
              <a:rPr lang="en-US" sz="2400" dirty="0"/>
              <a:t> to ensure safety</a:t>
            </a:r>
          </a:p>
          <a:p>
            <a:pPr marL="914400" lvl="1" indent="-457200">
              <a:buFont typeface="Arial" panose="020B0604020202020204" pitchFamily="34" charset="0"/>
              <a:buChar char="•"/>
            </a:pPr>
            <a:r>
              <a:rPr lang="en-US" sz="2400" b="1" dirty="0"/>
              <a:t>Video</a:t>
            </a:r>
            <a:r>
              <a:rPr lang="en-US" sz="2400" dirty="0"/>
              <a:t> &amp; </a:t>
            </a:r>
            <a:r>
              <a:rPr lang="en-US" sz="2400" b="1" dirty="0"/>
              <a:t>Audio</a:t>
            </a:r>
            <a:r>
              <a:rPr lang="en-US" sz="2400" dirty="0"/>
              <a:t> of Incident</a:t>
            </a:r>
          </a:p>
          <a:p>
            <a:pPr marL="914400" lvl="1" indent="-457200">
              <a:buFont typeface="Arial" panose="020B0604020202020204" pitchFamily="34" charset="0"/>
              <a:buChar char="•"/>
            </a:pPr>
            <a:r>
              <a:rPr lang="en-US" sz="2400" dirty="0"/>
              <a:t>Trip Settings</a:t>
            </a:r>
          </a:p>
          <a:p>
            <a:pPr marL="457200" indent="-457200">
              <a:buFont typeface="Arial" panose="020B0604020202020204" pitchFamily="34" charset="0"/>
              <a:buChar char="•"/>
            </a:pPr>
            <a:endParaRPr lang="en-US" sz="2400" dirty="0"/>
          </a:p>
          <a:p>
            <a:pPr marL="457200" indent="-457200">
              <a:buFont typeface="Arial" panose="020B0604020202020204" pitchFamily="34" charset="0"/>
              <a:buChar char="•"/>
            </a:pPr>
            <a:r>
              <a:rPr lang="en-US" sz="2400" dirty="0"/>
              <a:t>Steps to take are listed to </a:t>
            </a:r>
            <a:r>
              <a:rPr lang="en-US" sz="2400" b="1" dirty="0"/>
              <a:t>ensure rational thinking &amp; beneficial actions</a:t>
            </a:r>
            <a:r>
              <a:rPr lang="en-US" sz="2400" dirty="0"/>
              <a:t> are taken in dire times</a:t>
            </a:r>
          </a:p>
        </p:txBody>
      </p:sp>
      <p:pic>
        <p:nvPicPr>
          <p:cNvPr id="22" name="Picture 21" descr="A screenshot of a phone&#10;&#10;Description automatically generated">
            <a:extLst>
              <a:ext uri="{FF2B5EF4-FFF2-40B4-BE49-F238E27FC236}">
                <a16:creationId xmlns:a16="http://schemas.microsoft.com/office/drawing/2014/main" id="{F6DA5251-B7C8-BD68-102C-4D7A6BF8D2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87781"/>
            <a:ext cx="6279445" cy="5570219"/>
          </a:xfrm>
          <a:prstGeom prst="rect">
            <a:avLst/>
          </a:prstGeom>
          <a:ln>
            <a:solidFill>
              <a:srgbClr val="000000"/>
            </a:solidFill>
          </a:ln>
        </p:spPr>
      </p:pic>
    </p:spTree>
    <p:extLst>
      <p:ext uri="{BB962C8B-B14F-4D97-AF65-F5344CB8AC3E}">
        <p14:creationId xmlns:p14="http://schemas.microsoft.com/office/powerpoint/2010/main" val="2153060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0BFFF9-6C8D-39DD-8781-40E3872A272D}"/>
              </a:ext>
            </a:extLst>
          </p:cNvPr>
          <p:cNvSpPr/>
          <p:nvPr/>
        </p:nvSpPr>
        <p:spPr>
          <a:xfrm>
            <a:off x="1419705" y="2283154"/>
            <a:ext cx="2354580" cy="1028700"/>
          </a:xfrm>
          <a:prstGeom prst="rect">
            <a:avLst/>
          </a:prstGeom>
          <a:solidFill>
            <a:schemeClr val="accent6">
              <a:lumMod val="75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Check in Intervals &amp; Easy SOS while Fleeing</a:t>
            </a:r>
          </a:p>
        </p:txBody>
      </p:sp>
      <p:sp>
        <p:nvSpPr>
          <p:cNvPr id="4" name="Rectangle 3">
            <a:extLst>
              <a:ext uri="{FF2B5EF4-FFF2-40B4-BE49-F238E27FC236}">
                <a16:creationId xmlns:a16="http://schemas.microsoft.com/office/drawing/2014/main" id="{22EC4FA1-1CC6-F903-DA24-A671026CE84F}"/>
              </a:ext>
            </a:extLst>
          </p:cNvPr>
          <p:cNvSpPr/>
          <p:nvPr/>
        </p:nvSpPr>
        <p:spPr>
          <a:xfrm>
            <a:off x="0" y="0"/>
            <a:ext cx="12192000" cy="94194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Lifeline App</a:t>
            </a:r>
          </a:p>
        </p:txBody>
      </p:sp>
      <p:sp>
        <p:nvSpPr>
          <p:cNvPr id="5" name="Rectangle 4">
            <a:extLst>
              <a:ext uri="{FF2B5EF4-FFF2-40B4-BE49-F238E27FC236}">
                <a16:creationId xmlns:a16="http://schemas.microsoft.com/office/drawing/2014/main" id="{EB6E4BE4-E659-732D-3F1F-58F03CE295A0}"/>
              </a:ext>
            </a:extLst>
          </p:cNvPr>
          <p:cNvSpPr/>
          <p:nvPr/>
        </p:nvSpPr>
        <p:spPr>
          <a:xfrm>
            <a:off x="870188" y="115103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Greatly Improved Advanced Incident Detection</a:t>
            </a:r>
          </a:p>
        </p:txBody>
      </p:sp>
      <p:sp>
        <p:nvSpPr>
          <p:cNvPr id="6" name="Rectangle 5">
            <a:extLst>
              <a:ext uri="{FF2B5EF4-FFF2-40B4-BE49-F238E27FC236}">
                <a16:creationId xmlns:a16="http://schemas.microsoft.com/office/drawing/2014/main" id="{6393504A-8EC0-559A-F16C-1CF85D53C521}"/>
              </a:ext>
            </a:extLst>
          </p:cNvPr>
          <p:cNvSpPr/>
          <p:nvPr/>
        </p:nvSpPr>
        <p:spPr>
          <a:xfrm>
            <a:off x="4613912" y="1151032"/>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Response to Incidents</a:t>
            </a:r>
          </a:p>
        </p:txBody>
      </p:sp>
      <p:sp>
        <p:nvSpPr>
          <p:cNvPr id="7" name="Rectangle 6">
            <a:extLst>
              <a:ext uri="{FF2B5EF4-FFF2-40B4-BE49-F238E27FC236}">
                <a16:creationId xmlns:a16="http://schemas.microsoft.com/office/drawing/2014/main" id="{72170DB3-20AE-31F2-A19C-049E63AEE53F}"/>
              </a:ext>
            </a:extLst>
          </p:cNvPr>
          <p:cNvSpPr/>
          <p:nvPr/>
        </p:nvSpPr>
        <p:spPr>
          <a:xfrm>
            <a:off x="8378218" y="1155564"/>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Encouragement</a:t>
            </a:r>
          </a:p>
        </p:txBody>
      </p:sp>
      <p:sp>
        <p:nvSpPr>
          <p:cNvPr id="8" name="Rectangle 7">
            <a:extLst>
              <a:ext uri="{FF2B5EF4-FFF2-40B4-BE49-F238E27FC236}">
                <a16:creationId xmlns:a16="http://schemas.microsoft.com/office/drawing/2014/main" id="{86297DB1-BF7B-EFAF-D77C-6D34BE26E0D7}"/>
              </a:ext>
            </a:extLst>
          </p:cNvPr>
          <p:cNvSpPr/>
          <p:nvPr/>
        </p:nvSpPr>
        <p:spPr>
          <a:xfrm>
            <a:off x="1419705" y="3435809"/>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Movement Awareness for Abduction Detection</a:t>
            </a:r>
          </a:p>
        </p:txBody>
      </p:sp>
      <p:sp>
        <p:nvSpPr>
          <p:cNvPr id="10" name="Rectangle 9">
            <a:extLst>
              <a:ext uri="{FF2B5EF4-FFF2-40B4-BE49-F238E27FC236}">
                <a16:creationId xmlns:a16="http://schemas.microsoft.com/office/drawing/2014/main" id="{F7BD4D82-DF77-9E23-03C2-829F7F18B1B6}"/>
              </a:ext>
            </a:extLst>
          </p:cNvPr>
          <p:cNvSpPr/>
          <p:nvPr/>
        </p:nvSpPr>
        <p:spPr>
          <a:xfrm>
            <a:off x="1419705" y="4588465"/>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Decoy Passcode in Case of Coercion by Assailants</a:t>
            </a:r>
          </a:p>
        </p:txBody>
      </p:sp>
      <p:sp>
        <p:nvSpPr>
          <p:cNvPr id="11" name="Rectangle 10">
            <a:extLst>
              <a:ext uri="{FF2B5EF4-FFF2-40B4-BE49-F238E27FC236}">
                <a16:creationId xmlns:a16="http://schemas.microsoft.com/office/drawing/2014/main" id="{67E87796-3AD3-FB2F-8FB1-B6BB7EFEA2A4}"/>
              </a:ext>
            </a:extLst>
          </p:cNvPr>
          <p:cNvSpPr/>
          <p:nvPr/>
        </p:nvSpPr>
        <p:spPr>
          <a:xfrm>
            <a:off x="1419705" y="573678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Buddy System Monitors for Unexpected Separation</a:t>
            </a:r>
          </a:p>
        </p:txBody>
      </p:sp>
      <p:sp>
        <p:nvSpPr>
          <p:cNvPr id="12" name="Rectangle 11">
            <a:extLst>
              <a:ext uri="{FF2B5EF4-FFF2-40B4-BE49-F238E27FC236}">
                <a16:creationId xmlns:a16="http://schemas.microsoft.com/office/drawing/2014/main" id="{9DE27FC7-81B5-6BC0-5FE1-4E72887A567D}"/>
              </a:ext>
            </a:extLst>
          </p:cNvPr>
          <p:cNvSpPr/>
          <p:nvPr/>
        </p:nvSpPr>
        <p:spPr>
          <a:xfrm>
            <a:off x="5142619" y="4588465"/>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Dashboard for Emergency Contact Incident Management</a:t>
            </a:r>
          </a:p>
        </p:txBody>
      </p:sp>
      <p:sp>
        <p:nvSpPr>
          <p:cNvPr id="13" name="Rectangle 12">
            <a:extLst>
              <a:ext uri="{FF2B5EF4-FFF2-40B4-BE49-F238E27FC236}">
                <a16:creationId xmlns:a16="http://schemas.microsoft.com/office/drawing/2014/main" id="{E17883D4-51E5-BD07-7417-243CD2272315}"/>
              </a:ext>
            </a:extLst>
          </p:cNvPr>
          <p:cNvSpPr/>
          <p:nvPr/>
        </p:nvSpPr>
        <p:spPr>
          <a:xfrm>
            <a:off x="5142619" y="342900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Location History to See What Went Wrong &amp; When</a:t>
            </a:r>
          </a:p>
        </p:txBody>
      </p:sp>
      <p:sp>
        <p:nvSpPr>
          <p:cNvPr id="15" name="Rectangle 14">
            <a:extLst>
              <a:ext uri="{FF2B5EF4-FFF2-40B4-BE49-F238E27FC236}">
                <a16:creationId xmlns:a16="http://schemas.microsoft.com/office/drawing/2014/main" id="{7FE59070-D27A-A883-6E97-113C60CB8619}"/>
              </a:ext>
            </a:extLst>
          </p:cNvPr>
          <p:cNvSpPr/>
          <p:nvPr/>
        </p:nvSpPr>
        <p:spPr>
          <a:xfrm>
            <a:off x="5142619" y="2294553"/>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360 Video/Audio to Ensure Capture of Assailants and Events</a:t>
            </a:r>
          </a:p>
        </p:txBody>
      </p:sp>
      <p:sp>
        <p:nvSpPr>
          <p:cNvPr id="16" name="Rectangle 15">
            <a:extLst>
              <a:ext uri="{FF2B5EF4-FFF2-40B4-BE49-F238E27FC236}">
                <a16:creationId xmlns:a16="http://schemas.microsoft.com/office/drawing/2014/main" id="{C91E79F1-D86F-C92C-CB72-B9ECC4186231}"/>
              </a:ext>
            </a:extLst>
          </p:cNvPr>
          <p:cNvSpPr/>
          <p:nvPr/>
        </p:nvSpPr>
        <p:spPr>
          <a:xfrm>
            <a:off x="5142619" y="5747930"/>
            <a:ext cx="2354580" cy="1028700"/>
          </a:xfrm>
          <a:prstGeom prst="rect">
            <a:avLst/>
          </a:prstGeom>
          <a:solidFill>
            <a:schemeClr val="accent4">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Easy Integration With LSU PD For Rapid Response</a:t>
            </a:r>
          </a:p>
        </p:txBody>
      </p:sp>
      <p:sp>
        <p:nvSpPr>
          <p:cNvPr id="17" name="Rectangle 16">
            <a:extLst>
              <a:ext uri="{FF2B5EF4-FFF2-40B4-BE49-F238E27FC236}">
                <a16:creationId xmlns:a16="http://schemas.microsoft.com/office/drawing/2014/main" id="{6DB4181A-24AD-EA96-D45F-DF502CA672DB}"/>
              </a:ext>
            </a:extLst>
          </p:cNvPr>
          <p:cNvSpPr/>
          <p:nvPr/>
        </p:nvSpPr>
        <p:spPr>
          <a:xfrm>
            <a:off x="8928724" y="2291831"/>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Modern &amp; User-Friendly Interface</a:t>
            </a:r>
          </a:p>
        </p:txBody>
      </p:sp>
      <p:sp>
        <p:nvSpPr>
          <p:cNvPr id="18" name="Rectangle 17">
            <a:extLst>
              <a:ext uri="{FF2B5EF4-FFF2-40B4-BE49-F238E27FC236}">
                <a16:creationId xmlns:a16="http://schemas.microsoft.com/office/drawing/2014/main" id="{F52CF456-3501-8C41-3F8C-A1F7B6BA8037}"/>
              </a:ext>
            </a:extLst>
          </p:cNvPr>
          <p:cNvSpPr/>
          <p:nvPr/>
        </p:nvSpPr>
        <p:spPr>
          <a:xfrm>
            <a:off x="8928724" y="3440156"/>
            <a:ext cx="2354580" cy="1635314"/>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Ability to Only Notify Contacts During Incidents, Encouraging Use With Parents &amp; Friends</a:t>
            </a:r>
          </a:p>
        </p:txBody>
      </p:sp>
      <p:sp>
        <p:nvSpPr>
          <p:cNvPr id="19" name="Rectangle 18">
            <a:extLst>
              <a:ext uri="{FF2B5EF4-FFF2-40B4-BE49-F238E27FC236}">
                <a16:creationId xmlns:a16="http://schemas.microsoft.com/office/drawing/2014/main" id="{442F94C6-4B85-33E4-E917-53FA3978731F}"/>
              </a:ext>
            </a:extLst>
          </p:cNvPr>
          <p:cNvSpPr/>
          <p:nvPr/>
        </p:nvSpPr>
        <p:spPr>
          <a:xfrm>
            <a:off x="8928724" y="5207535"/>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FriendSystem</a:t>
            </a:r>
            <a:r>
              <a:rPr lang="en-US" dirty="0"/>
              <a:t> Ensures Safety at Outings</a:t>
            </a:r>
          </a:p>
        </p:txBody>
      </p:sp>
    </p:spTree>
    <p:extLst>
      <p:ext uri="{BB962C8B-B14F-4D97-AF65-F5344CB8AC3E}">
        <p14:creationId xmlns:p14="http://schemas.microsoft.com/office/powerpoint/2010/main" val="2720620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14038-1108-282D-8F8D-3EEE5F9BC05C}"/>
              </a:ext>
            </a:extLst>
          </p:cNvPr>
          <p:cNvSpPr>
            <a:spLocks noGrp="1"/>
          </p:cNvSpPr>
          <p:nvPr>
            <p:ph type="title"/>
          </p:nvPr>
        </p:nvSpPr>
        <p:spPr>
          <a:xfrm>
            <a:off x="0" y="5556"/>
            <a:ext cx="12192000" cy="1241188"/>
          </a:xfrm>
          <a:solidFill>
            <a:schemeClr val="accent1"/>
          </a:solidFill>
        </p:spPr>
        <p:txBody>
          <a:bodyPr>
            <a:normAutofit/>
          </a:bodyPr>
          <a:lstStyle/>
          <a:p>
            <a:pPr algn="ctr"/>
            <a:r>
              <a:rPr lang="en-US" b="1" dirty="0">
                <a:solidFill>
                  <a:schemeClr val="bg1"/>
                </a:solidFill>
              </a:rPr>
              <a:t>Lifeline App Will Allow for Trivial LSU PD Integration</a:t>
            </a:r>
          </a:p>
        </p:txBody>
      </p:sp>
      <p:sp>
        <p:nvSpPr>
          <p:cNvPr id="5" name="Text Placeholder 4">
            <a:extLst>
              <a:ext uri="{FF2B5EF4-FFF2-40B4-BE49-F238E27FC236}">
                <a16:creationId xmlns:a16="http://schemas.microsoft.com/office/drawing/2014/main" id="{304604E8-A127-57E9-DE42-26D813205963}"/>
              </a:ext>
            </a:extLst>
          </p:cNvPr>
          <p:cNvSpPr>
            <a:spLocks noGrp="1"/>
          </p:cNvSpPr>
          <p:nvPr>
            <p:ph type="body" sz="quarter" idx="3"/>
          </p:nvPr>
        </p:nvSpPr>
        <p:spPr>
          <a:xfrm>
            <a:off x="48509" y="919162"/>
            <a:ext cx="5183188" cy="823912"/>
          </a:xfrm>
        </p:spPr>
        <p:txBody>
          <a:bodyPr/>
          <a:lstStyle/>
          <a:p>
            <a:r>
              <a:rPr lang="en-US" dirty="0"/>
              <a:t>Lifeline App Trip Settings</a:t>
            </a:r>
          </a:p>
        </p:txBody>
      </p:sp>
      <p:sp>
        <p:nvSpPr>
          <p:cNvPr id="18" name="TextBox 17">
            <a:extLst>
              <a:ext uri="{FF2B5EF4-FFF2-40B4-BE49-F238E27FC236}">
                <a16:creationId xmlns:a16="http://schemas.microsoft.com/office/drawing/2014/main" id="{55FDE93D-2BE6-1C83-416B-A3E6E6A867CD}"/>
              </a:ext>
            </a:extLst>
          </p:cNvPr>
          <p:cNvSpPr txBox="1"/>
          <p:nvPr/>
        </p:nvSpPr>
        <p:spPr>
          <a:xfrm>
            <a:off x="130962" y="4281071"/>
            <a:ext cx="5418841" cy="2308324"/>
          </a:xfrm>
          <a:prstGeom prst="rect">
            <a:avLst/>
          </a:prstGeom>
          <a:noFill/>
        </p:spPr>
        <p:txBody>
          <a:bodyPr wrap="square" rtlCol="0">
            <a:spAutoFit/>
          </a:bodyPr>
          <a:lstStyle/>
          <a:p>
            <a:pPr marL="457200" indent="-457200">
              <a:buFont typeface="Arial" panose="020B0604020202020204" pitchFamily="34" charset="0"/>
              <a:buChar char="•"/>
            </a:pPr>
            <a:r>
              <a:rPr lang="en-US" sz="2400" dirty="0"/>
              <a:t>Integration is trivial: LSU PD Dispatch receives an automated call with a code, enters it into secure website, views information</a:t>
            </a:r>
          </a:p>
          <a:p>
            <a:pPr marL="457200" indent="-457200">
              <a:buFont typeface="Arial" panose="020B0604020202020204" pitchFamily="34" charset="0"/>
              <a:buChar char="•"/>
            </a:pPr>
            <a:r>
              <a:rPr lang="en-US" sz="2400" b="1" dirty="0"/>
              <a:t>No new software </a:t>
            </a:r>
            <a:r>
              <a:rPr lang="en-US" sz="2400" dirty="0"/>
              <a:t>is needed for LSU PD</a:t>
            </a:r>
          </a:p>
        </p:txBody>
      </p:sp>
      <p:pic>
        <p:nvPicPr>
          <p:cNvPr id="7" name="Content Placeholder 6" descr="A screenshot of a computer&#10;&#10;Description automatically generated">
            <a:extLst>
              <a:ext uri="{FF2B5EF4-FFF2-40B4-BE49-F238E27FC236}">
                <a16:creationId xmlns:a16="http://schemas.microsoft.com/office/drawing/2014/main" id="{E526A2CD-2E16-D195-8BCB-4143E5D71243}"/>
              </a:ext>
            </a:extLst>
          </p:cNvPr>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48509" y="1743074"/>
            <a:ext cx="5183188" cy="2473196"/>
          </a:xfrm>
        </p:spPr>
      </p:pic>
      <p:sp>
        <p:nvSpPr>
          <p:cNvPr id="9" name="Arrow: Right 8">
            <a:extLst>
              <a:ext uri="{FF2B5EF4-FFF2-40B4-BE49-F238E27FC236}">
                <a16:creationId xmlns:a16="http://schemas.microsoft.com/office/drawing/2014/main" id="{619B6455-6036-5F76-6062-5DB0D4053EB2}"/>
              </a:ext>
            </a:extLst>
          </p:cNvPr>
          <p:cNvSpPr/>
          <p:nvPr/>
        </p:nvSpPr>
        <p:spPr>
          <a:xfrm>
            <a:off x="5403850" y="2858148"/>
            <a:ext cx="692150" cy="103505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screenshot of a map&#10;&#10;Description automatically generated">
            <a:extLst>
              <a:ext uri="{FF2B5EF4-FFF2-40B4-BE49-F238E27FC236}">
                <a16:creationId xmlns:a16="http://schemas.microsoft.com/office/drawing/2014/main" id="{3C87BDB2-7083-10D1-75C1-E82EC91225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9041" y="1458237"/>
            <a:ext cx="5801997" cy="3710922"/>
          </a:xfrm>
          <a:prstGeom prst="rect">
            <a:avLst/>
          </a:prstGeom>
          <a:ln>
            <a:solidFill>
              <a:schemeClr val="tx1"/>
            </a:solidFill>
          </a:ln>
        </p:spPr>
      </p:pic>
    </p:spTree>
    <p:extLst>
      <p:ext uri="{BB962C8B-B14F-4D97-AF65-F5344CB8AC3E}">
        <p14:creationId xmlns:p14="http://schemas.microsoft.com/office/powerpoint/2010/main" val="15385169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F78C4DA-0963-8124-CE9D-496B2062AA50}"/>
              </a:ext>
            </a:extLst>
          </p:cNvPr>
          <p:cNvSpPr txBox="1">
            <a:spLocks/>
          </p:cNvSpPr>
          <p:nvPr/>
        </p:nvSpPr>
        <p:spPr>
          <a:xfrm>
            <a:off x="0" y="-20223"/>
            <a:ext cx="12192000" cy="1249154"/>
          </a:xfrm>
          <a:prstGeom prst="rect">
            <a:avLst/>
          </a:prstGeom>
          <a:solidFill>
            <a:schemeClr val="accent1"/>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chemeClr val="bg1"/>
                </a:solidFill>
              </a:rPr>
              <a:t>Overview</a:t>
            </a:r>
          </a:p>
        </p:txBody>
      </p:sp>
      <p:sp>
        <p:nvSpPr>
          <p:cNvPr id="12" name="TextBox 11">
            <a:extLst>
              <a:ext uri="{FF2B5EF4-FFF2-40B4-BE49-F238E27FC236}">
                <a16:creationId xmlns:a16="http://schemas.microsoft.com/office/drawing/2014/main" id="{96CE2166-4B1B-D3B4-6C46-ECB5D2758267}"/>
              </a:ext>
            </a:extLst>
          </p:cNvPr>
          <p:cNvSpPr txBox="1"/>
          <p:nvPr/>
        </p:nvSpPr>
        <p:spPr>
          <a:xfrm>
            <a:off x="136849" y="6228917"/>
            <a:ext cx="12123576" cy="400110"/>
          </a:xfrm>
          <a:prstGeom prst="rect">
            <a:avLst/>
          </a:prstGeom>
          <a:noFill/>
        </p:spPr>
        <p:txBody>
          <a:bodyPr wrap="square" rtlCol="0">
            <a:spAutoFit/>
          </a:bodyPr>
          <a:lstStyle/>
          <a:p>
            <a:pPr marL="285750" indent="-285750">
              <a:buFont typeface="Arial" panose="020B0604020202020204" pitchFamily="34" charset="0"/>
              <a:buChar char="•"/>
            </a:pPr>
            <a:r>
              <a:rPr lang="en-US" sz="2000" dirty="0"/>
              <a:t>Lifeline is a modern, free, and easy to use app with advanced features intended to make travel on campus safer.</a:t>
            </a:r>
          </a:p>
        </p:txBody>
      </p:sp>
      <p:pic>
        <p:nvPicPr>
          <p:cNvPr id="6" name="Picture 5" descr="A screenshot of a phone&#10;&#10;Description automatically generated">
            <a:extLst>
              <a:ext uri="{FF2B5EF4-FFF2-40B4-BE49-F238E27FC236}">
                <a16:creationId xmlns:a16="http://schemas.microsoft.com/office/drawing/2014/main" id="{D925564E-9725-2EB4-26C0-39ADEAC36B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28340" y="1579537"/>
            <a:ext cx="3698439" cy="3280722"/>
          </a:xfrm>
          <a:prstGeom prst="rect">
            <a:avLst/>
          </a:prstGeom>
          <a:ln>
            <a:solidFill>
              <a:schemeClr val="tx1"/>
            </a:solidFill>
          </a:ln>
        </p:spPr>
      </p:pic>
      <p:pic>
        <p:nvPicPr>
          <p:cNvPr id="13" name="Picture 12" descr="A screenshot of a phone&#10;&#10;Description automatically generated">
            <a:extLst>
              <a:ext uri="{FF2B5EF4-FFF2-40B4-BE49-F238E27FC236}">
                <a16:creationId xmlns:a16="http://schemas.microsoft.com/office/drawing/2014/main" id="{D7654949-12B2-4838-D858-49094BC984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1713" y="1579537"/>
            <a:ext cx="2125973" cy="3864910"/>
          </a:xfrm>
          <a:prstGeom prst="rect">
            <a:avLst/>
          </a:prstGeom>
          <a:ln>
            <a:solidFill>
              <a:schemeClr val="tx1"/>
            </a:solidFill>
          </a:ln>
        </p:spPr>
      </p:pic>
      <p:pic>
        <p:nvPicPr>
          <p:cNvPr id="15" name="Picture 14" descr="A map with red line&#10;&#10;Description automatically generated">
            <a:extLst>
              <a:ext uri="{FF2B5EF4-FFF2-40B4-BE49-F238E27FC236}">
                <a16:creationId xmlns:a16="http://schemas.microsoft.com/office/drawing/2014/main" id="{A98ECF93-F6EE-E594-4900-CC227D4ACD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47603" y="1579537"/>
            <a:ext cx="2125973" cy="3864910"/>
          </a:xfrm>
          <a:prstGeom prst="rect">
            <a:avLst/>
          </a:prstGeom>
          <a:ln>
            <a:solidFill>
              <a:schemeClr val="tx1"/>
            </a:solidFill>
          </a:ln>
        </p:spPr>
      </p:pic>
      <p:sp>
        <p:nvSpPr>
          <p:cNvPr id="16" name="Arrow: Right 15">
            <a:extLst>
              <a:ext uri="{FF2B5EF4-FFF2-40B4-BE49-F238E27FC236}">
                <a16:creationId xmlns:a16="http://schemas.microsoft.com/office/drawing/2014/main" id="{6704F77C-1347-F1DD-9BFE-DE10E15F18BF}"/>
              </a:ext>
            </a:extLst>
          </p:cNvPr>
          <p:cNvSpPr/>
          <p:nvPr/>
        </p:nvSpPr>
        <p:spPr>
          <a:xfrm>
            <a:off x="3219507" y="3001919"/>
            <a:ext cx="671804" cy="1007706"/>
          </a:xfrm>
          <a:prstGeom prst="rightArrow">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6D54BD52-ED49-1A62-6209-97CE577ABCA4}"/>
              </a:ext>
            </a:extLst>
          </p:cNvPr>
          <p:cNvSpPr/>
          <p:nvPr/>
        </p:nvSpPr>
        <p:spPr>
          <a:xfrm>
            <a:off x="6665056" y="3001919"/>
            <a:ext cx="671804" cy="1007706"/>
          </a:xfrm>
          <a:prstGeom prst="rightArrow">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3075EAC2-36D4-00B7-1CF8-E8C7C57D1767}"/>
              </a:ext>
            </a:extLst>
          </p:cNvPr>
          <p:cNvSpPr txBox="1"/>
          <p:nvPr/>
        </p:nvSpPr>
        <p:spPr>
          <a:xfrm>
            <a:off x="2851174" y="3904313"/>
            <a:ext cx="1300066" cy="646331"/>
          </a:xfrm>
          <a:prstGeom prst="rect">
            <a:avLst/>
          </a:prstGeom>
          <a:noFill/>
        </p:spPr>
        <p:txBody>
          <a:bodyPr wrap="square" rtlCol="0">
            <a:spAutoFit/>
          </a:bodyPr>
          <a:lstStyle/>
          <a:p>
            <a:pPr algn="ctr"/>
            <a:r>
              <a:rPr lang="en-US" dirty="0"/>
              <a:t>Trip is Started</a:t>
            </a:r>
          </a:p>
        </p:txBody>
      </p:sp>
      <p:sp>
        <p:nvSpPr>
          <p:cNvPr id="19" name="TextBox 18">
            <a:extLst>
              <a:ext uri="{FF2B5EF4-FFF2-40B4-BE49-F238E27FC236}">
                <a16:creationId xmlns:a16="http://schemas.microsoft.com/office/drawing/2014/main" id="{DB6FFB3C-0F95-5945-76E8-9B535EBFB970}"/>
              </a:ext>
            </a:extLst>
          </p:cNvPr>
          <p:cNvSpPr txBox="1"/>
          <p:nvPr/>
        </p:nvSpPr>
        <p:spPr>
          <a:xfrm>
            <a:off x="6350925" y="3904313"/>
            <a:ext cx="1300066" cy="646331"/>
          </a:xfrm>
          <a:prstGeom prst="rect">
            <a:avLst/>
          </a:prstGeom>
          <a:noFill/>
        </p:spPr>
        <p:txBody>
          <a:bodyPr wrap="square" rtlCol="0">
            <a:spAutoFit/>
          </a:bodyPr>
          <a:lstStyle/>
          <a:p>
            <a:pPr algn="ctr"/>
            <a:r>
              <a:rPr lang="en-US" dirty="0"/>
              <a:t>Incident is Detected</a:t>
            </a:r>
          </a:p>
        </p:txBody>
      </p:sp>
      <p:sp>
        <p:nvSpPr>
          <p:cNvPr id="20" name="TextBox 19">
            <a:extLst>
              <a:ext uri="{FF2B5EF4-FFF2-40B4-BE49-F238E27FC236}">
                <a16:creationId xmlns:a16="http://schemas.microsoft.com/office/drawing/2014/main" id="{C78F1F0F-D999-E45B-57AC-C92B480FC9AE}"/>
              </a:ext>
            </a:extLst>
          </p:cNvPr>
          <p:cNvSpPr txBox="1"/>
          <p:nvPr/>
        </p:nvSpPr>
        <p:spPr>
          <a:xfrm>
            <a:off x="7570005" y="4847113"/>
            <a:ext cx="3953175" cy="830997"/>
          </a:xfrm>
          <a:prstGeom prst="rect">
            <a:avLst/>
          </a:prstGeom>
          <a:noFill/>
        </p:spPr>
        <p:txBody>
          <a:bodyPr wrap="square" rtlCol="0">
            <a:spAutoFit/>
          </a:bodyPr>
          <a:lstStyle/>
          <a:p>
            <a:pPr algn="ctr"/>
            <a:r>
              <a:rPr lang="en-US" sz="1600" dirty="0"/>
              <a:t>Possible Incident: notification to emergency contacts and/or LSU PD with comprehensive data for rapid response.</a:t>
            </a:r>
          </a:p>
        </p:txBody>
      </p:sp>
    </p:spTree>
    <p:extLst>
      <p:ext uri="{BB962C8B-B14F-4D97-AF65-F5344CB8AC3E}">
        <p14:creationId xmlns:p14="http://schemas.microsoft.com/office/powerpoint/2010/main" val="11225418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0BFFF9-6C8D-39DD-8781-40E3872A272D}"/>
              </a:ext>
            </a:extLst>
          </p:cNvPr>
          <p:cNvSpPr/>
          <p:nvPr/>
        </p:nvSpPr>
        <p:spPr>
          <a:xfrm>
            <a:off x="1419705" y="2283154"/>
            <a:ext cx="2354580" cy="1028700"/>
          </a:xfrm>
          <a:prstGeom prst="rect">
            <a:avLst/>
          </a:prstGeom>
          <a:solidFill>
            <a:schemeClr val="accent6">
              <a:lumMod val="75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Check in Intervals &amp; Easy SOS while Fleeing</a:t>
            </a:r>
          </a:p>
        </p:txBody>
      </p:sp>
      <p:sp>
        <p:nvSpPr>
          <p:cNvPr id="4" name="Rectangle 3">
            <a:extLst>
              <a:ext uri="{FF2B5EF4-FFF2-40B4-BE49-F238E27FC236}">
                <a16:creationId xmlns:a16="http://schemas.microsoft.com/office/drawing/2014/main" id="{22EC4FA1-1CC6-F903-DA24-A671026CE84F}"/>
              </a:ext>
            </a:extLst>
          </p:cNvPr>
          <p:cNvSpPr/>
          <p:nvPr/>
        </p:nvSpPr>
        <p:spPr>
          <a:xfrm>
            <a:off x="0" y="0"/>
            <a:ext cx="12192000" cy="94194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Lifeline App</a:t>
            </a:r>
          </a:p>
        </p:txBody>
      </p:sp>
      <p:sp>
        <p:nvSpPr>
          <p:cNvPr id="5" name="Rectangle 4">
            <a:extLst>
              <a:ext uri="{FF2B5EF4-FFF2-40B4-BE49-F238E27FC236}">
                <a16:creationId xmlns:a16="http://schemas.microsoft.com/office/drawing/2014/main" id="{EB6E4BE4-E659-732D-3F1F-58F03CE295A0}"/>
              </a:ext>
            </a:extLst>
          </p:cNvPr>
          <p:cNvSpPr/>
          <p:nvPr/>
        </p:nvSpPr>
        <p:spPr>
          <a:xfrm>
            <a:off x="870188" y="115103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Greatly Improved Advanced Incident Detection</a:t>
            </a:r>
          </a:p>
        </p:txBody>
      </p:sp>
      <p:sp>
        <p:nvSpPr>
          <p:cNvPr id="6" name="Rectangle 5">
            <a:extLst>
              <a:ext uri="{FF2B5EF4-FFF2-40B4-BE49-F238E27FC236}">
                <a16:creationId xmlns:a16="http://schemas.microsoft.com/office/drawing/2014/main" id="{6393504A-8EC0-559A-F16C-1CF85D53C521}"/>
              </a:ext>
            </a:extLst>
          </p:cNvPr>
          <p:cNvSpPr/>
          <p:nvPr/>
        </p:nvSpPr>
        <p:spPr>
          <a:xfrm>
            <a:off x="4613912" y="1151032"/>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Response to Incidents</a:t>
            </a:r>
          </a:p>
        </p:txBody>
      </p:sp>
      <p:sp>
        <p:nvSpPr>
          <p:cNvPr id="7" name="Rectangle 6">
            <a:extLst>
              <a:ext uri="{FF2B5EF4-FFF2-40B4-BE49-F238E27FC236}">
                <a16:creationId xmlns:a16="http://schemas.microsoft.com/office/drawing/2014/main" id="{72170DB3-20AE-31F2-A19C-049E63AEE53F}"/>
              </a:ext>
            </a:extLst>
          </p:cNvPr>
          <p:cNvSpPr/>
          <p:nvPr/>
        </p:nvSpPr>
        <p:spPr>
          <a:xfrm>
            <a:off x="8378218" y="1155564"/>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Encouragement</a:t>
            </a:r>
          </a:p>
        </p:txBody>
      </p:sp>
      <p:sp>
        <p:nvSpPr>
          <p:cNvPr id="8" name="Rectangle 7">
            <a:extLst>
              <a:ext uri="{FF2B5EF4-FFF2-40B4-BE49-F238E27FC236}">
                <a16:creationId xmlns:a16="http://schemas.microsoft.com/office/drawing/2014/main" id="{86297DB1-BF7B-EFAF-D77C-6D34BE26E0D7}"/>
              </a:ext>
            </a:extLst>
          </p:cNvPr>
          <p:cNvSpPr/>
          <p:nvPr/>
        </p:nvSpPr>
        <p:spPr>
          <a:xfrm>
            <a:off x="1419705" y="3435809"/>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Movement Awareness for Abduction Detection</a:t>
            </a:r>
          </a:p>
        </p:txBody>
      </p:sp>
      <p:sp>
        <p:nvSpPr>
          <p:cNvPr id="10" name="Rectangle 9">
            <a:extLst>
              <a:ext uri="{FF2B5EF4-FFF2-40B4-BE49-F238E27FC236}">
                <a16:creationId xmlns:a16="http://schemas.microsoft.com/office/drawing/2014/main" id="{F7BD4D82-DF77-9E23-03C2-829F7F18B1B6}"/>
              </a:ext>
            </a:extLst>
          </p:cNvPr>
          <p:cNvSpPr/>
          <p:nvPr/>
        </p:nvSpPr>
        <p:spPr>
          <a:xfrm>
            <a:off x="1419705" y="4588465"/>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Decoy Passcode in Case of Coercion by Assailants</a:t>
            </a:r>
          </a:p>
        </p:txBody>
      </p:sp>
      <p:sp>
        <p:nvSpPr>
          <p:cNvPr id="11" name="Rectangle 10">
            <a:extLst>
              <a:ext uri="{FF2B5EF4-FFF2-40B4-BE49-F238E27FC236}">
                <a16:creationId xmlns:a16="http://schemas.microsoft.com/office/drawing/2014/main" id="{67E87796-3AD3-FB2F-8FB1-B6BB7EFEA2A4}"/>
              </a:ext>
            </a:extLst>
          </p:cNvPr>
          <p:cNvSpPr/>
          <p:nvPr/>
        </p:nvSpPr>
        <p:spPr>
          <a:xfrm>
            <a:off x="1419705" y="573678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Buddy System Monitors for Unexpected Separation</a:t>
            </a:r>
          </a:p>
        </p:txBody>
      </p:sp>
      <p:sp>
        <p:nvSpPr>
          <p:cNvPr id="12" name="Rectangle 11">
            <a:extLst>
              <a:ext uri="{FF2B5EF4-FFF2-40B4-BE49-F238E27FC236}">
                <a16:creationId xmlns:a16="http://schemas.microsoft.com/office/drawing/2014/main" id="{9DE27FC7-81B5-6BC0-5FE1-4E72887A567D}"/>
              </a:ext>
            </a:extLst>
          </p:cNvPr>
          <p:cNvSpPr/>
          <p:nvPr/>
        </p:nvSpPr>
        <p:spPr>
          <a:xfrm>
            <a:off x="5142619" y="4588465"/>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Dashboard for Emergency Contact Incident Management</a:t>
            </a:r>
          </a:p>
        </p:txBody>
      </p:sp>
      <p:sp>
        <p:nvSpPr>
          <p:cNvPr id="13" name="Rectangle 12">
            <a:extLst>
              <a:ext uri="{FF2B5EF4-FFF2-40B4-BE49-F238E27FC236}">
                <a16:creationId xmlns:a16="http://schemas.microsoft.com/office/drawing/2014/main" id="{E17883D4-51E5-BD07-7417-243CD2272315}"/>
              </a:ext>
            </a:extLst>
          </p:cNvPr>
          <p:cNvSpPr/>
          <p:nvPr/>
        </p:nvSpPr>
        <p:spPr>
          <a:xfrm>
            <a:off x="5142619" y="342900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Location History to See What Went Wrong &amp; When</a:t>
            </a:r>
          </a:p>
        </p:txBody>
      </p:sp>
      <p:sp>
        <p:nvSpPr>
          <p:cNvPr id="15" name="Rectangle 14">
            <a:extLst>
              <a:ext uri="{FF2B5EF4-FFF2-40B4-BE49-F238E27FC236}">
                <a16:creationId xmlns:a16="http://schemas.microsoft.com/office/drawing/2014/main" id="{7FE59070-D27A-A883-6E97-113C60CB8619}"/>
              </a:ext>
            </a:extLst>
          </p:cNvPr>
          <p:cNvSpPr/>
          <p:nvPr/>
        </p:nvSpPr>
        <p:spPr>
          <a:xfrm>
            <a:off x="5142619" y="2294553"/>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360 Video/Audio to Ensure Capture of Assailants and Events</a:t>
            </a:r>
          </a:p>
        </p:txBody>
      </p:sp>
      <p:sp>
        <p:nvSpPr>
          <p:cNvPr id="16" name="Rectangle 15">
            <a:extLst>
              <a:ext uri="{FF2B5EF4-FFF2-40B4-BE49-F238E27FC236}">
                <a16:creationId xmlns:a16="http://schemas.microsoft.com/office/drawing/2014/main" id="{C91E79F1-D86F-C92C-CB72-B9ECC4186231}"/>
              </a:ext>
            </a:extLst>
          </p:cNvPr>
          <p:cNvSpPr/>
          <p:nvPr/>
        </p:nvSpPr>
        <p:spPr>
          <a:xfrm>
            <a:off x="5142619" y="574793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Integration With LSU PD For Rapid Response</a:t>
            </a:r>
          </a:p>
        </p:txBody>
      </p:sp>
      <p:sp>
        <p:nvSpPr>
          <p:cNvPr id="17" name="Rectangle 16">
            <a:extLst>
              <a:ext uri="{FF2B5EF4-FFF2-40B4-BE49-F238E27FC236}">
                <a16:creationId xmlns:a16="http://schemas.microsoft.com/office/drawing/2014/main" id="{6DB4181A-24AD-EA96-D45F-DF502CA672DB}"/>
              </a:ext>
            </a:extLst>
          </p:cNvPr>
          <p:cNvSpPr/>
          <p:nvPr/>
        </p:nvSpPr>
        <p:spPr>
          <a:xfrm>
            <a:off x="8928724" y="2291831"/>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Modern &amp; User-Friendly Interface</a:t>
            </a:r>
          </a:p>
        </p:txBody>
      </p:sp>
      <p:sp>
        <p:nvSpPr>
          <p:cNvPr id="18" name="Rectangle 17">
            <a:extLst>
              <a:ext uri="{FF2B5EF4-FFF2-40B4-BE49-F238E27FC236}">
                <a16:creationId xmlns:a16="http://schemas.microsoft.com/office/drawing/2014/main" id="{F52CF456-3501-8C41-3F8C-A1F7B6BA8037}"/>
              </a:ext>
            </a:extLst>
          </p:cNvPr>
          <p:cNvSpPr/>
          <p:nvPr/>
        </p:nvSpPr>
        <p:spPr>
          <a:xfrm>
            <a:off x="8928724" y="3440156"/>
            <a:ext cx="2354580" cy="1635314"/>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Ability to Only Notify Contacts During Incidents, Encouraging Use With Parents &amp; Friends</a:t>
            </a:r>
          </a:p>
        </p:txBody>
      </p:sp>
      <p:sp>
        <p:nvSpPr>
          <p:cNvPr id="19" name="Rectangle 18">
            <a:extLst>
              <a:ext uri="{FF2B5EF4-FFF2-40B4-BE49-F238E27FC236}">
                <a16:creationId xmlns:a16="http://schemas.microsoft.com/office/drawing/2014/main" id="{442F94C6-4B85-33E4-E917-53FA3978731F}"/>
              </a:ext>
            </a:extLst>
          </p:cNvPr>
          <p:cNvSpPr/>
          <p:nvPr/>
        </p:nvSpPr>
        <p:spPr>
          <a:xfrm>
            <a:off x="8928724" y="5207535"/>
            <a:ext cx="2354580" cy="1028700"/>
          </a:xfrm>
          <a:prstGeom prst="rect">
            <a:avLst/>
          </a:prstGeom>
          <a:solidFill>
            <a:schemeClr val="accent1">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err="1"/>
              <a:t>FriendSystem</a:t>
            </a:r>
            <a:r>
              <a:rPr lang="en-US" b="1" dirty="0"/>
              <a:t> Ensures Safety at Outings</a:t>
            </a:r>
          </a:p>
        </p:txBody>
      </p:sp>
    </p:spTree>
    <p:extLst>
      <p:ext uri="{BB962C8B-B14F-4D97-AF65-F5344CB8AC3E}">
        <p14:creationId xmlns:p14="http://schemas.microsoft.com/office/powerpoint/2010/main" val="41332089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14038-1108-282D-8F8D-3EEE5F9BC05C}"/>
              </a:ext>
            </a:extLst>
          </p:cNvPr>
          <p:cNvSpPr>
            <a:spLocks noGrp="1"/>
          </p:cNvSpPr>
          <p:nvPr>
            <p:ph type="title"/>
          </p:nvPr>
        </p:nvSpPr>
        <p:spPr>
          <a:xfrm>
            <a:off x="0" y="5555"/>
            <a:ext cx="12192000" cy="1282069"/>
          </a:xfrm>
          <a:solidFill>
            <a:schemeClr val="accent1"/>
          </a:solidFill>
        </p:spPr>
        <p:txBody>
          <a:bodyPr>
            <a:normAutofit fontScale="90000"/>
          </a:bodyPr>
          <a:lstStyle/>
          <a:p>
            <a:pPr algn="ctr"/>
            <a:r>
              <a:rPr lang="en-US" b="1" dirty="0" err="1">
                <a:solidFill>
                  <a:schemeClr val="bg1"/>
                </a:solidFill>
              </a:rPr>
              <a:t>FriendSystem</a:t>
            </a:r>
            <a:r>
              <a:rPr lang="en-US" b="1" dirty="0">
                <a:solidFill>
                  <a:schemeClr val="bg1"/>
                </a:solidFill>
              </a:rPr>
              <a:t> Ensures Safety at Outings Such as Bars &amp; Frat Parties</a:t>
            </a:r>
          </a:p>
        </p:txBody>
      </p:sp>
      <p:sp>
        <p:nvSpPr>
          <p:cNvPr id="18" name="TextBox 17">
            <a:extLst>
              <a:ext uri="{FF2B5EF4-FFF2-40B4-BE49-F238E27FC236}">
                <a16:creationId xmlns:a16="http://schemas.microsoft.com/office/drawing/2014/main" id="{55FDE93D-2BE6-1C83-416B-A3E6E6A867CD}"/>
              </a:ext>
            </a:extLst>
          </p:cNvPr>
          <p:cNvSpPr txBox="1"/>
          <p:nvPr/>
        </p:nvSpPr>
        <p:spPr>
          <a:xfrm>
            <a:off x="86511" y="1287624"/>
            <a:ext cx="5418841" cy="2308324"/>
          </a:xfrm>
          <a:prstGeom prst="rect">
            <a:avLst/>
          </a:prstGeom>
          <a:noFill/>
        </p:spPr>
        <p:txBody>
          <a:bodyPr wrap="square" rtlCol="0">
            <a:spAutoFit/>
          </a:bodyPr>
          <a:lstStyle/>
          <a:p>
            <a:pPr marL="457200" indent="-457200">
              <a:buFont typeface="Arial" panose="020B0604020202020204" pitchFamily="34" charset="0"/>
              <a:buChar char="•"/>
            </a:pPr>
            <a:r>
              <a:rPr lang="en-US" sz="2400" dirty="0"/>
              <a:t>Often at Bars of Frat Parties, a student in a friend group is </a:t>
            </a:r>
            <a:r>
              <a:rPr lang="en-US" sz="2400" b="1" dirty="0"/>
              <a:t>left behind </a:t>
            </a:r>
            <a:r>
              <a:rPr lang="en-US" sz="2400" dirty="0"/>
              <a:t>for a multitude of reasons.</a:t>
            </a:r>
          </a:p>
          <a:p>
            <a:pPr marL="457200" indent="-457200">
              <a:buFont typeface="Arial" panose="020B0604020202020204" pitchFamily="34" charset="0"/>
              <a:buChar char="•"/>
            </a:pPr>
            <a:r>
              <a:rPr lang="en-US" sz="2400" dirty="0"/>
              <a:t>Unscrupulous persons may try to </a:t>
            </a:r>
            <a:r>
              <a:rPr lang="en-US" sz="2400" b="1" dirty="0"/>
              <a:t>take advantage </a:t>
            </a:r>
            <a:r>
              <a:rPr lang="en-US" sz="2400" dirty="0"/>
              <a:t>of the situation</a:t>
            </a:r>
          </a:p>
          <a:p>
            <a:pPr marL="457200" indent="-457200">
              <a:buFont typeface="Arial" panose="020B0604020202020204" pitchFamily="34" charset="0"/>
              <a:buChar char="•"/>
            </a:pPr>
            <a:r>
              <a:rPr lang="en-US" sz="2400" dirty="0" err="1"/>
              <a:t>FriendSystem</a:t>
            </a:r>
            <a:r>
              <a:rPr lang="en-US" sz="2400" dirty="0"/>
              <a:t> helps to </a:t>
            </a:r>
            <a:r>
              <a:rPr lang="en-US" sz="2400" b="1" dirty="0"/>
              <a:t>ensure safety</a:t>
            </a:r>
          </a:p>
        </p:txBody>
      </p:sp>
      <p:sp>
        <p:nvSpPr>
          <p:cNvPr id="4" name="Content Placeholder 3">
            <a:extLst>
              <a:ext uri="{FF2B5EF4-FFF2-40B4-BE49-F238E27FC236}">
                <a16:creationId xmlns:a16="http://schemas.microsoft.com/office/drawing/2014/main" id="{F807A862-AA71-0D49-5483-9D023AF956A7}"/>
              </a:ext>
            </a:extLst>
          </p:cNvPr>
          <p:cNvSpPr>
            <a:spLocks noGrp="1"/>
          </p:cNvSpPr>
          <p:nvPr>
            <p:ph sz="quarter" idx="4"/>
          </p:nvPr>
        </p:nvSpPr>
        <p:spPr>
          <a:xfrm>
            <a:off x="8360654" y="1512261"/>
            <a:ext cx="3698064" cy="1152525"/>
          </a:xfrm>
        </p:spPr>
        <p:txBody>
          <a:bodyPr>
            <a:normAutofit/>
          </a:bodyPr>
          <a:lstStyle/>
          <a:p>
            <a:r>
              <a:rPr lang="en-US" sz="2000" dirty="0"/>
              <a:t>Geofencing ensures users remain in </a:t>
            </a:r>
            <a:r>
              <a:rPr lang="en-US" sz="2000" b="1" dirty="0"/>
              <a:t>safe areas</a:t>
            </a:r>
          </a:p>
        </p:txBody>
      </p:sp>
      <p:pic>
        <p:nvPicPr>
          <p:cNvPr id="20" name="Picture 19">
            <a:extLst>
              <a:ext uri="{FF2B5EF4-FFF2-40B4-BE49-F238E27FC236}">
                <a16:creationId xmlns:a16="http://schemas.microsoft.com/office/drawing/2014/main" id="{D3A13F6A-0DF7-01E2-5B18-E78B6717957B}"/>
              </a:ext>
            </a:extLst>
          </p:cNvPr>
          <p:cNvPicPr>
            <a:picLocks noChangeAspect="1"/>
          </p:cNvPicPr>
          <p:nvPr/>
        </p:nvPicPr>
        <p:blipFill>
          <a:blip r:embed="rId2"/>
          <a:stretch>
            <a:fillRect/>
          </a:stretch>
        </p:blipFill>
        <p:spPr>
          <a:xfrm>
            <a:off x="5832466" y="1386707"/>
            <a:ext cx="2294614" cy="2346247"/>
          </a:xfrm>
          <a:prstGeom prst="rect">
            <a:avLst/>
          </a:prstGeom>
        </p:spPr>
      </p:pic>
      <p:pic>
        <p:nvPicPr>
          <p:cNvPr id="22" name="Picture 21">
            <a:extLst>
              <a:ext uri="{FF2B5EF4-FFF2-40B4-BE49-F238E27FC236}">
                <a16:creationId xmlns:a16="http://schemas.microsoft.com/office/drawing/2014/main" id="{918A6BAD-351D-AD34-4E13-E44556189A29}"/>
              </a:ext>
            </a:extLst>
          </p:cNvPr>
          <p:cNvPicPr>
            <a:picLocks noChangeAspect="1"/>
          </p:cNvPicPr>
          <p:nvPr/>
        </p:nvPicPr>
        <p:blipFill>
          <a:blip r:embed="rId3"/>
          <a:stretch>
            <a:fillRect/>
          </a:stretch>
        </p:blipFill>
        <p:spPr>
          <a:xfrm>
            <a:off x="5832466" y="3870295"/>
            <a:ext cx="2261694" cy="715083"/>
          </a:xfrm>
          <a:prstGeom prst="rect">
            <a:avLst/>
          </a:prstGeom>
        </p:spPr>
      </p:pic>
      <p:sp>
        <p:nvSpPr>
          <p:cNvPr id="23" name="Content Placeholder 3">
            <a:extLst>
              <a:ext uri="{FF2B5EF4-FFF2-40B4-BE49-F238E27FC236}">
                <a16:creationId xmlns:a16="http://schemas.microsoft.com/office/drawing/2014/main" id="{5F776BC0-1732-2AF9-DE27-4AD04F38A2EA}"/>
              </a:ext>
            </a:extLst>
          </p:cNvPr>
          <p:cNvSpPr txBox="1">
            <a:spLocks/>
          </p:cNvSpPr>
          <p:nvPr/>
        </p:nvSpPr>
        <p:spPr>
          <a:xfrm>
            <a:off x="8360654" y="3732954"/>
            <a:ext cx="3698064" cy="1152525"/>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Listing the friend group ensures </a:t>
            </a:r>
            <a:r>
              <a:rPr lang="en-US" b="1" dirty="0"/>
              <a:t>no one is left behind </a:t>
            </a:r>
            <a:r>
              <a:rPr lang="en-US" dirty="0"/>
              <a:t>&amp; emergency contacts can intervene if so</a:t>
            </a:r>
          </a:p>
        </p:txBody>
      </p:sp>
      <p:pic>
        <p:nvPicPr>
          <p:cNvPr id="25" name="Picture 24">
            <a:extLst>
              <a:ext uri="{FF2B5EF4-FFF2-40B4-BE49-F238E27FC236}">
                <a16:creationId xmlns:a16="http://schemas.microsoft.com/office/drawing/2014/main" id="{F8BEB755-9BE3-B253-AFEF-91349922911D}"/>
              </a:ext>
            </a:extLst>
          </p:cNvPr>
          <p:cNvPicPr>
            <a:picLocks noChangeAspect="1"/>
          </p:cNvPicPr>
          <p:nvPr/>
        </p:nvPicPr>
        <p:blipFill>
          <a:blip r:embed="rId4"/>
          <a:stretch>
            <a:fillRect/>
          </a:stretch>
        </p:blipFill>
        <p:spPr>
          <a:xfrm>
            <a:off x="5785696" y="4737723"/>
            <a:ext cx="2294614" cy="2071718"/>
          </a:xfrm>
          <a:prstGeom prst="rect">
            <a:avLst/>
          </a:prstGeom>
        </p:spPr>
      </p:pic>
      <p:sp>
        <p:nvSpPr>
          <p:cNvPr id="26" name="Content Placeholder 3">
            <a:extLst>
              <a:ext uri="{FF2B5EF4-FFF2-40B4-BE49-F238E27FC236}">
                <a16:creationId xmlns:a16="http://schemas.microsoft.com/office/drawing/2014/main" id="{011C7F9D-5732-2EDA-8AAB-343E48521359}"/>
              </a:ext>
            </a:extLst>
          </p:cNvPr>
          <p:cNvSpPr txBox="1">
            <a:spLocks/>
          </p:cNvSpPr>
          <p:nvPr/>
        </p:nvSpPr>
        <p:spPr>
          <a:xfrm>
            <a:off x="8360654" y="5345739"/>
            <a:ext cx="3698064" cy="115252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A plan can be defined so friends </a:t>
            </a:r>
            <a:r>
              <a:rPr lang="en-US" sz="2000" b="1" dirty="0"/>
              <a:t>know when to take concern</a:t>
            </a:r>
            <a:r>
              <a:rPr lang="en-US" sz="2000" dirty="0"/>
              <a:t> with another friend’s actions</a:t>
            </a:r>
          </a:p>
        </p:txBody>
      </p:sp>
      <p:pic>
        <p:nvPicPr>
          <p:cNvPr id="28" name="Picture 27">
            <a:extLst>
              <a:ext uri="{FF2B5EF4-FFF2-40B4-BE49-F238E27FC236}">
                <a16:creationId xmlns:a16="http://schemas.microsoft.com/office/drawing/2014/main" id="{82B9F96D-ED54-C9D0-9649-EDFD09C8A425}"/>
              </a:ext>
            </a:extLst>
          </p:cNvPr>
          <p:cNvPicPr>
            <a:picLocks noChangeAspect="1"/>
          </p:cNvPicPr>
          <p:nvPr/>
        </p:nvPicPr>
        <p:blipFill>
          <a:blip r:embed="rId5"/>
          <a:stretch>
            <a:fillRect/>
          </a:stretch>
        </p:blipFill>
        <p:spPr>
          <a:xfrm>
            <a:off x="748378" y="4302154"/>
            <a:ext cx="4095106" cy="892319"/>
          </a:xfrm>
          <a:prstGeom prst="rect">
            <a:avLst/>
          </a:prstGeom>
        </p:spPr>
      </p:pic>
      <p:sp>
        <p:nvSpPr>
          <p:cNvPr id="29" name="Content Placeholder 3">
            <a:extLst>
              <a:ext uri="{FF2B5EF4-FFF2-40B4-BE49-F238E27FC236}">
                <a16:creationId xmlns:a16="http://schemas.microsoft.com/office/drawing/2014/main" id="{33845125-4149-C17A-B97C-62EDBD707A46}"/>
              </a:ext>
            </a:extLst>
          </p:cNvPr>
          <p:cNvSpPr txBox="1">
            <a:spLocks/>
          </p:cNvSpPr>
          <p:nvPr/>
        </p:nvSpPr>
        <p:spPr>
          <a:xfrm>
            <a:off x="86511" y="5194473"/>
            <a:ext cx="5418841" cy="1614968"/>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Parents do not have to be alerted of the start of the outing, which </a:t>
            </a:r>
            <a:r>
              <a:rPr lang="en-US" b="1" dirty="0"/>
              <a:t>encourages students </a:t>
            </a:r>
            <a:r>
              <a:rPr lang="en-US" dirty="0"/>
              <a:t>who know they can trust their parents but </a:t>
            </a:r>
            <a:r>
              <a:rPr lang="en-US" b="1" dirty="0"/>
              <a:t>don’t want them knowing </a:t>
            </a:r>
            <a:r>
              <a:rPr lang="en-US" dirty="0"/>
              <a:t>about their activities to use the app as a backup</a:t>
            </a:r>
          </a:p>
        </p:txBody>
      </p:sp>
    </p:spTree>
    <p:extLst>
      <p:ext uri="{BB962C8B-B14F-4D97-AF65-F5344CB8AC3E}">
        <p14:creationId xmlns:p14="http://schemas.microsoft.com/office/powerpoint/2010/main" val="985012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F78C4DA-0963-8124-CE9D-496B2062AA50}"/>
              </a:ext>
            </a:extLst>
          </p:cNvPr>
          <p:cNvSpPr txBox="1">
            <a:spLocks/>
          </p:cNvSpPr>
          <p:nvPr/>
        </p:nvSpPr>
        <p:spPr>
          <a:xfrm>
            <a:off x="0" y="-20223"/>
            <a:ext cx="12192000" cy="1249154"/>
          </a:xfrm>
          <a:prstGeom prst="rect">
            <a:avLst/>
          </a:prstGeom>
          <a:solidFill>
            <a:schemeClr val="accent1"/>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chemeClr val="bg1"/>
                </a:solidFill>
              </a:rPr>
              <a:t>Conclusion</a:t>
            </a:r>
          </a:p>
        </p:txBody>
      </p:sp>
      <p:sp>
        <p:nvSpPr>
          <p:cNvPr id="3" name="Content Placeholder 2">
            <a:extLst>
              <a:ext uri="{FF2B5EF4-FFF2-40B4-BE49-F238E27FC236}">
                <a16:creationId xmlns:a16="http://schemas.microsoft.com/office/drawing/2014/main" id="{41AD385C-1D63-3D93-6187-71D672E9B40D}"/>
              </a:ext>
            </a:extLst>
          </p:cNvPr>
          <p:cNvSpPr>
            <a:spLocks noGrp="1"/>
          </p:cNvSpPr>
          <p:nvPr>
            <p:ph idx="1"/>
          </p:nvPr>
        </p:nvSpPr>
        <p:spPr>
          <a:xfrm>
            <a:off x="222380" y="1383975"/>
            <a:ext cx="11789228" cy="5421151"/>
          </a:xfrm>
        </p:spPr>
        <p:txBody>
          <a:bodyPr>
            <a:normAutofit/>
          </a:bodyPr>
          <a:lstStyle/>
          <a:p>
            <a:r>
              <a:rPr lang="en-US" dirty="0"/>
              <a:t>One of my principle passions is helping others. I want to ensure that no one else is a victim </a:t>
            </a:r>
            <a:r>
              <a:rPr lang="en-US"/>
              <a:t>of violent crime, </a:t>
            </a:r>
            <a:r>
              <a:rPr lang="en-US" dirty="0"/>
              <a:t>and if they are, that the tools exist to hold perpetrators responsible and provide victims with justice.</a:t>
            </a:r>
          </a:p>
          <a:p>
            <a:r>
              <a:rPr lang="en-US" dirty="0"/>
              <a:t>Lifeline will likely complete development in about a month and will be free to use.</a:t>
            </a:r>
          </a:p>
          <a:p>
            <a:r>
              <a:rPr lang="en-US" dirty="0"/>
              <a:t>I will try to spread it myself, but my influence is limited. The impact of Lifeline could be much greater with promotion and awareness campaigns focusing on the rich features and ease of use.</a:t>
            </a:r>
          </a:p>
          <a:p>
            <a:r>
              <a:rPr lang="en-US" dirty="0"/>
              <a:t>Integration with LSU PD will allow for a much greater impact.</a:t>
            </a:r>
          </a:p>
          <a:p>
            <a:r>
              <a:rPr lang="en-US" dirty="0"/>
              <a:t>Any feedback or suggestions for improvement are greatly appreciated.</a:t>
            </a:r>
          </a:p>
          <a:p>
            <a:r>
              <a:rPr lang="en-US" dirty="0"/>
              <a:t>A small monetary grant would allow for much easier scaling.</a:t>
            </a:r>
          </a:p>
          <a:p>
            <a:pPr marL="0" indent="0">
              <a:buNone/>
            </a:pPr>
            <a:endParaRPr lang="en-US" dirty="0"/>
          </a:p>
        </p:txBody>
      </p:sp>
    </p:spTree>
    <p:extLst>
      <p:ext uri="{BB962C8B-B14F-4D97-AF65-F5344CB8AC3E}">
        <p14:creationId xmlns:p14="http://schemas.microsoft.com/office/powerpoint/2010/main" val="3823112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a:extLst>
              <a:ext uri="{FF2B5EF4-FFF2-40B4-BE49-F238E27FC236}">
                <a16:creationId xmlns:a16="http://schemas.microsoft.com/office/drawing/2014/main" id="{1B0C613C-361E-F236-4758-3E9FCD1921A4}"/>
              </a:ext>
            </a:extLst>
          </p:cNvPr>
          <p:cNvGraphicFramePr>
            <a:graphicFrameLocks noGrp="1"/>
          </p:cNvGraphicFramePr>
          <p:nvPr>
            <p:ph idx="1"/>
            <p:extLst>
              <p:ext uri="{D42A27DB-BD31-4B8C-83A1-F6EECF244321}">
                <p14:modId xmlns:p14="http://schemas.microsoft.com/office/powerpoint/2010/main" val="4220732550"/>
              </p:ext>
            </p:extLst>
          </p:nvPr>
        </p:nvGraphicFramePr>
        <p:xfrm>
          <a:off x="-312575" y="1253348"/>
          <a:ext cx="4113246" cy="3892431"/>
        </p:xfrm>
        <a:graphic>
          <a:graphicData uri="http://schemas.openxmlformats.org/drawingml/2006/chart">
            <c:chart xmlns:c="http://schemas.openxmlformats.org/drawingml/2006/chart" xmlns:r="http://schemas.openxmlformats.org/officeDocument/2006/relationships" r:id="rId3"/>
          </a:graphicData>
        </a:graphic>
      </p:graphicFrame>
      <p:sp>
        <p:nvSpPr>
          <p:cNvPr id="4" name="Title 1">
            <a:extLst>
              <a:ext uri="{FF2B5EF4-FFF2-40B4-BE49-F238E27FC236}">
                <a16:creationId xmlns:a16="http://schemas.microsoft.com/office/drawing/2014/main" id="{6F78C4DA-0963-8124-CE9D-496B2062AA50}"/>
              </a:ext>
            </a:extLst>
          </p:cNvPr>
          <p:cNvSpPr txBox="1">
            <a:spLocks/>
          </p:cNvSpPr>
          <p:nvPr/>
        </p:nvSpPr>
        <p:spPr>
          <a:xfrm>
            <a:off x="0" y="-20223"/>
            <a:ext cx="12192000" cy="1249154"/>
          </a:xfrm>
          <a:prstGeom prst="rect">
            <a:avLst/>
          </a:prstGeom>
          <a:solidFill>
            <a:schemeClr val="accent1"/>
          </a:solidFill>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solidFill>
                  <a:schemeClr val="bg1"/>
                </a:solidFill>
              </a:rPr>
              <a:t>Motivation</a:t>
            </a:r>
          </a:p>
        </p:txBody>
      </p:sp>
      <p:graphicFrame>
        <p:nvGraphicFramePr>
          <p:cNvPr id="9" name="Content Placeholder 6">
            <a:extLst>
              <a:ext uri="{FF2B5EF4-FFF2-40B4-BE49-F238E27FC236}">
                <a16:creationId xmlns:a16="http://schemas.microsoft.com/office/drawing/2014/main" id="{501D3D4A-9932-1A10-93DC-E9AE05E3F613}"/>
              </a:ext>
            </a:extLst>
          </p:cNvPr>
          <p:cNvGraphicFramePr>
            <a:graphicFrameLocks/>
          </p:cNvGraphicFramePr>
          <p:nvPr>
            <p:extLst>
              <p:ext uri="{D42A27DB-BD31-4B8C-83A1-F6EECF244321}">
                <p14:modId xmlns:p14="http://schemas.microsoft.com/office/powerpoint/2010/main" val="198233486"/>
              </p:ext>
            </p:extLst>
          </p:nvPr>
        </p:nvGraphicFramePr>
        <p:xfrm>
          <a:off x="3065107" y="1228931"/>
          <a:ext cx="4449146" cy="3865584"/>
        </p:xfrm>
        <a:graphic>
          <a:graphicData uri="http://schemas.openxmlformats.org/drawingml/2006/chart">
            <c:chart xmlns:c="http://schemas.openxmlformats.org/drawingml/2006/chart" xmlns:r="http://schemas.openxmlformats.org/officeDocument/2006/relationships" r:id="rId4"/>
          </a:graphicData>
        </a:graphic>
      </p:graphicFrame>
      <p:sp>
        <p:nvSpPr>
          <p:cNvPr id="10" name="TextBox 9">
            <a:extLst>
              <a:ext uri="{FF2B5EF4-FFF2-40B4-BE49-F238E27FC236}">
                <a16:creationId xmlns:a16="http://schemas.microsoft.com/office/drawing/2014/main" id="{053B3314-E372-2E2B-6E62-CB2FFEFAC877}"/>
              </a:ext>
            </a:extLst>
          </p:cNvPr>
          <p:cNvSpPr txBox="1"/>
          <p:nvPr/>
        </p:nvSpPr>
        <p:spPr>
          <a:xfrm>
            <a:off x="183916" y="4963710"/>
            <a:ext cx="3548328" cy="261610"/>
          </a:xfrm>
          <a:prstGeom prst="rect">
            <a:avLst/>
          </a:prstGeom>
          <a:noFill/>
        </p:spPr>
        <p:txBody>
          <a:bodyPr wrap="square" rtlCol="0">
            <a:spAutoFit/>
          </a:bodyPr>
          <a:lstStyle/>
          <a:p>
            <a:r>
              <a:rPr lang="en-US" sz="1100" dirty="0"/>
              <a:t>https://www.rainn.org/statistics/campus-sexual-violence</a:t>
            </a:r>
          </a:p>
        </p:txBody>
      </p:sp>
      <p:sp>
        <p:nvSpPr>
          <p:cNvPr id="11" name="TextBox 10">
            <a:extLst>
              <a:ext uri="{FF2B5EF4-FFF2-40B4-BE49-F238E27FC236}">
                <a16:creationId xmlns:a16="http://schemas.microsoft.com/office/drawing/2014/main" id="{B5BC4C03-FAC6-C3CD-859A-833DCA4FB71D}"/>
              </a:ext>
            </a:extLst>
          </p:cNvPr>
          <p:cNvSpPr txBox="1"/>
          <p:nvPr/>
        </p:nvSpPr>
        <p:spPr>
          <a:xfrm>
            <a:off x="3670041" y="4963710"/>
            <a:ext cx="3127310" cy="430887"/>
          </a:xfrm>
          <a:prstGeom prst="rect">
            <a:avLst/>
          </a:prstGeom>
          <a:noFill/>
        </p:spPr>
        <p:txBody>
          <a:bodyPr wrap="square" rtlCol="0">
            <a:spAutoFit/>
          </a:bodyPr>
          <a:lstStyle/>
          <a:p>
            <a:r>
              <a:rPr lang="en-US" sz="1100" dirty="0"/>
              <a:t>https://newsroom.adt.com/safe-stories/research-finds-82-percent-american-college-students-are</a:t>
            </a:r>
          </a:p>
        </p:txBody>
      </p:sp>
      <p:sp>
        <p:nvSpPr>
          <p:cNvPr id="12" name="TextBox 11">
            <a:extLst>
              <a:ext uri="{FF2B5EF4-FFF2-40B4-BE49-F238E27FC236}">
                <a16:creationId xmlns:a16="http://schemas.microsoft.com/office/drawing/2014/main" id="{96CE2166-4B1B-D3B4-6C46-ECB5D2758267}"/>
              </a:ext>
            </a:extLst>
          </p:cNvPr>
          <p:cNvSpPr txBox="1"/>
          <p:nvPr/>
        </p:nvSpPr>
        <p:spPr>
          <a:xfrm>
            <a:off x="6797351" y="2141249"/>
            <a:ext cx="5305747"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Despite modern technology like cameras and advanced forensics, many offenders go </a:t>
            </a:r>
            <a:r>
              <a:rPr lang="en-US" sz="2400" b="1" dirty="0"/>
              <a:t>unpunished</a:t>
            </a:r>
            <a:endParaRPr lang="en-US" sz="2400" dirty="0"/>
          </a:p>
          <a:p>
            <a:pPr marL="285750" indent="-285750">
              <a:buFont typeface="Arial" panose="020B0604020202020204" pitchFamily="34" charset="0"/>
              <a:buChar char="•"/>
            </a:pPr>
            <a:r>
              <a:rPr lang="en-US" sz="2400" dirty="0"/>
              <a:t>Many crimes could be </a:t>
            </a:r>
            <a:r>
              <a:rPr lang="en-US" sz="2400" b="1" dirty="0"/>
              <a:t>prevented </a:t>
            </a:r>
            <a:r>
              <a:rPr lang="en-US" sz="2400" dirty="0"/>
              <a:t>and victimization spared if immediately detected</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Inspired by my personal experience with violent crime, I aim for Lifeline to be a trusted tool to ensure student safety</a:t>
            </a:r>
          </a:p>
        </p:txBody>
      </p:sp>
    </p:spTree>
    <p:extLst>
      <p:ext uri="{BB962C8B-B14F-4D97-AF65-F5344CB8AC3E}">
        <p14:creationId xmlns:p14="http://schemas.microsoft.com/office/powerpoint/2010/main" val="1882944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0BFFF9-6C8D-39DD-8781-40E3872A272D}"/>
              </a:ext>
            </a:extLst>
          </p:cNvPr>
          <p:cNvSpPr/>
          <p:nvPr/>
        </p:nvSpPr>
        <p:spPr>
          <a:xfrm>
            <a:off x="1419705" y="2283154"/>
            <a:ext cx="2354580" cy="1028700"/>
          </a:xfrm>
          <a:prstGeom prst="rect">
            <a:avLst/>
          </a:prstGeom>
          <a:solidFill>
            <a:schemeClr val="accent6">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Check in Intervals &amp; Easy SOS while Fleeing</a:t>
            </a:r>
          </a:p>
        </p:txBody>
      </p:sp>
      <p:sp>
        <p:nvSpPr>
          <p:cNvPr id="4" name="Rectangle 3">
            <a:extLst>
              <a:ext uri="{FF2B5EF4-FFF2-40B4-BE49-F238E27FC236}">
                <a16:creationId xmlns:a16="http://schemas.microsoft.com/office/drawing/2014/main" id="{22EC4FA1-1CC6-F903-DA24-A671026CE84F}"/>
              </a:ext>
            </a:extLst>
          </p:cNvPr>
          <p:cNvSpPr/>
          <p:nvPr/>
        </p:nvSpPr>
        <p:spPr>
          <a:xfrm>
            <a:off x="0" y="0"/>
            <a:ext cx="12192000" cy="94194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Lifeline App</a:t>
            </a:r>
          </a:p>
        </p:txBody>
      </p:sp>
      <p:sp>
        <p:nvSpPr>
          <p:cNvPr id="5" name="Rectangle 4">
            <a:extLst>
              <a:ext uri="{FF2B5EF4-FFF2-40B4-BE49-F238E27FC236}">
                <a16:creationId xmlns:a16="http://schemas.microsoft.com/office/drawing/2014/main" id="{EB6E4BE4-E659-732D-3F1F-58F03CE295A0}"/>
              </a:ext>
            </a:extLst>
          </p:cNvPr>
          <p:cNvSpPr/>
          <p:nvPr/>
        </p:nvSpPr>
        <p:spPr>
          <a:xfrm>
            <a:off x="870188" y="115103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Greatly Improved Advanced Incident Detection</a:t>
            </a:r>
          </a:p>
        </p:txBody>
      </p:sp>
      <p:sp>
        <p:nvSpPr>
          <p:cNvPr id="6" name="Rectangle 5">
            <a:extLst>
              <a:ext uri="{FF2B5EF4-FFF2-40B4-BE49-F238E27FC236}">
                <a16:creationId xmlns:a16="http://schemas.microsoft.com/office/drawing/2014/main" id="{6393504A-8EC0-559A-F16C-1CF85D53C521}"/>
              </a:ext>
            </a:extLst>
          </p:cNvPr>
          <p:cNvSpPr/>
          <p:nvPr/>
        </p:nvSpPr>
        <p:spPr>
          <a:xfrm>
            <a:off x="4613912" y="1151032"/>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Response to Incidents</a:t>
            </a:r>
          </a:p>
        </p:txBody>
      </p:sp>
      <p:sp>
        <p:nvSpPr>
          <p:cNvPr id="7" name="Rectangle 6">
            <a:extLst>
              <a:ext uri="{FF2B5EF4-FFF2-40B4-BE49-F238E27FC236}">
                <a16:creationId xmlns:a16="http://schemas.microsoft.com/office/drawing/2014/main" id="{72170DB3-20AE-31F2-A19C-049E63AEE53F}"/>
              </a:ext>
            </a:extLst>
          </p:cNvPr>
          <p:cNvSpPr/>
          <p:nvPr/>
        </p:nvSpPr>
        <p:spPr>
          <a:xfrm>
            <a:off x="8378218" y="1155564"/>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Encouragement</a:t>
            </a:r>
          </a:p>
        </p:txBody>
      </p:sp>
      <p:sp>
        <p:nvSpPr>
          <p:cNvPr id="8" name="Rectangle 7">
            <a:extLst>
              <a:ext uri="{FF2B5EF4-FFF2-40B4-BE49-F238E27FC236}">
                <a16:creationId xmlns:a16="http://schemas.microsoft.com/office/drawing/2014/main" id="{86297DB1-BF7B-EFAF-D77C-6D34BE26E0D7}"/>
              </a:ext>
            </a:extLst>
          </p:cNvPr>
          <p:cNvSpPr/>
          <p:nvPr/>
        </p:nvSpPr>
        <p:spPr>
          <a:xfrm>
            <a:off x="1419705" y="3435809"/>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Movement Awareness for Abduction Detection</a:t>
            </a:r>
          </a:p>
        </p:txBody>
      </p:sp>
      <p:sp>
        <p:nvSpPr>
          <p:cNvPr id="10" name="Rectangle 9">
            <a:extLst>
              <a:ext uri="{FF2B5EF4-FFF2-40B4-BE49-F238E27FC236}">
                <a16:creationId xmlns:a16="http://schemas.microsoft.com/office/drawing/2014/main" id="{F7BD4D82-DF77-9E23-03C2-829F7F18B1B6}"/>
              </a:ext>
            </a:extLst>
          </p:cNvPr>
          <p:cNvSpPr/>
          <p:nvPr/>
        </p:nvSpPr>
        <p:spPr>
          <a:xfrm>
            <a:off x="1419705" y="4588465"/>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Decoy Passcode in Case of Coercion by Assailants</a:t>
            </a:r>
          </a:p>
        </p:txBody>
      </p:sp>
      <p:sp>
        <p:nvSpPr>
          <p:cNvPr id="11" name="Rectangle 10">
            <a:extLst>
              <a:ext uri="{FF2B5EF4-FFF2-40B4-BE49-F238E27FC236}">
                <a16:creationId xmlns:a16="http://schemas.microsoft.com/office/drawing/2014/main" id="{67E87796-3AD3-FB2F-8FB1-B6BB7EFEA2A4}"/>
              </a:ext>
            </a:extLst>
          </p:cNvPr>
          <p:cNvSpPr/>
          <p:nvPr/>
        </p:nvSpPr>
        <p:spPr>
          <a:xfrm>
            <a:off x="1419705" y="573678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Buddy System Monitors for Unexpected Separation</a:t>
            </a:r>
          </a:p>
        </p:txBody>
      </p:sp>
      <p:sp>
        <p:nvSpPr>
          <p:cNvPr id="12" name="Rectangle 11">
            <a:extLst>
              <a:ext uri="{FF2B5EF4-FFF2-40B4-BE49-F238E27FC236}">
                <a16:creationId xmlns:a16="http://schemas.microsoft.com/office/drawing/2014/main" id="{9DE27FC7-81B5-6BC0-5FE1-4E72887A567D}"/>
              </a:ext>
            </a:extLst>
          </p:cNvPr>
          <p:cNvSpPr/>
          <p:nvPr/>
        </p:nvSpPr>
        <p:spPr>
          <a:xfrm>
            <a:off x="5142619" y="4588465"/>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Dashboard for Emergency Contact Incident Management</a:t>
            </a:r>
          </a:p>
        </p:txBody>
      </p:sp>
      <p:sp>
        <p:nvSpPr>
          <p:cNvPr id="13" name="Rectangle 12">
            <a:extLst>
              <a:ext uri="{FF2B5EF4-FFF2-40B4-BE49-F238E27FC236}">
                <a16:creationId xmlns:a16="http://schemas.microsoft.com/office/drawing/2014/main" id="{E17883D4-51E5-BD07-7417-243CD2272315}"/>
              </a:ext>
            </a:extLst>
          </p:cNvPr>
          <p:cNvSpPr/>
          <p:nvPr/>
        </p:nvSpPr>
        <p:spPr>
          <a:xfrm>
            <a:off x="5142619" y="342900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Location History to See What Went Wrong &amp; When</a:t>
            </a:r>
          </a:p>
        </p:txBody>
      </p:sp>
      <p:sp>
        <p:nvSpPr>
          <p:cNvPr id="15" name="Rectangle 14">
            <a:extLst>
              <a:ext uri="{FF2B5EF4-FFF2-40B4-BE49-F238E27FC236}">
                <a16:creationId xmlns:a16="http://schemas.microsoft.com/office/drawing/2014/main" id="{7FE59070-D27A-A883-6E97-113C60CB8619}"/>
              </a:ext>
            </a:extLst>
          </p:cNvPr>
          <p:cNvSpPr/>
          <p:nvPr/>
        </p:nvSpPr>
        <p:spPr>
          <a:xfrm>
            <a:off x="5142619" y="2294553"/>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360 Video/Audio to Ensure Capture of Assailants and Events</a:t>
            </a:r>
          </a:p>
        </p:txBody>
      </p:sp>
      <p:sp>
        <p:nvSpPr>
          <p:cNvPr id="16" name="Rectangle 15">
            <a:extLst>
              <a:ext uri="{FF2B5EF4-FFF2-40B4-BE49-F238E27FC236}">
                <a16:creationId xmlns:a16="http://schemas.microsoft.com/office/drawing/2014/main" id="{C91E79F1-D86F-C92C-CB72-B9ECC4186231}"/>
              </a:ext>
            </a:extLst>
          </p:cNvPr>
          <p:cNvSpPr/>
          <p:nvPr/>
        </p:nvSpPr>
        <p:spPr>
          <a:xfrm>
            <a:off x="5142619" y="574793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Integration With LSU PD For Rapid Response</a:t>
            </a:r>
          </a:p>
        </p:txBody>
      </p:sp>
      <p:sp>
        <p:nvSpPr>
          <p:cNvPr id="17" name="Rectangle 16">
            <a:extLst>
              <a:ext uri="{FF2B5EF4-FFF2-40B4-BE49-F238E27FC236}">
                <a16:creationId xmlns:a16="http://schemas.microsoft.com/office/drawing/2014/main" id="{6DB4181A-24AD-EA96-D45F-DF502CA672DB}"/>
              </a:ext>
            </a:extLst>
          </p:cNvPr>
          <p:cNvSpPr/>
          <p:nvPr/>
        </p:nvSpPr>
        <p:spPr>
          <a:xfrm>
            <a:off x="8928724" y="2291831"/>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Modern &amp; User-Friendly Interface</a:t>
            </a:r>
          </a:p>
        </p:txBody>
      </p:sp>
      <p:sp>
        <p:nvSpPr>
          <p:cNvPr id="18" name="Rectangle 17">
            <a:extLst>
              <a:ext uri="{FF2B5EF4-FFF2-40B4-BE49-F238E27FC236}">
                <a16:creationId xmlns:a16="http://schemas.microsoft.com/office/drawing/2014/main" id="{F52CF456-3501-8C41-3F8C-A1F7B6BA8037}"/>
              </a:ext>
            </a:extLst>
          </p:cNvPr>
          <p:cNvSpPr/>
          <p:nvPr/>
        </p:nvSpPr>
        <p:spPr>
          <a:xfrm>
            <a:off x="8928724" y="3440156"/>
            <a:ext cx="2354580" cy="1635314"/>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Ability to Only Notify Contacts During Incidents, Encouraging Use With Parents &amp; Friends</a:t>
            </a:r>
          </a:p>
        </p:txBody>
      </p:sp>
      <p:sp>
        <p:nvSpPr>
          <p:cNvPr id="19" name="Rectangle 18">
            <a:extLst>
              <a:ext uri="{FF2B5EF4-FFF2-40B4-BE49-F238E27FC236}">
                <a16:creationId xmlns:a16="http://schemas.microsoft.com/office/drawing/2014/main" id="{442F94C6-4B85-33E4-E917-53FA3978731F}"/>
              </a:ext>
            </a:extLst>
          </p:cNvPr>
          <p:cNvSpPr/>
          <p:nvPr/>
        </p:nvSpPr>
        <p:spPr>
          <a:xfrm>
            <a:off x="8928724" y="5207535"/>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FriendSystem</a:t>
            </a:r>
            <a:r>
              <a:rPr lang="en-US" dirty="0"/>
              <a:t> Ensures Safety at Outings</a:t>
            </a:r>
          </a:p>
        </p:txBody>
      </p:sp>
    </p:spTree>
    <p:extLst>
      <p:ext uri="{BB962C8B-B14F-4D97-AF65-F5344CB8AC3E}">
        <p14:creationId xmlns:p14="http://schemas.microsoft.com/office/powerpoint/2010/main" val="1926835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14038-1108-282D-8F8D-3EEE5F9BC05C}"/>
              </a:ext>
            </a:extLst>
          </p:cNvPr>
          <p:cNvSpPr>
            <a:spLocks noGrp="1"/>
          </p:cNvSpPr>
          <p:nvPr>
            <p:ph type="title"/>
          </p:nvPr>
        </p:nvSpPr>
        <p:spPr>
          <a:xfrm>
            <a:off x="0" y="5555"/>
            <a:ext cx="12192000" cy="1153515"/>
          </a:xfrm>
          <a:solidFill>
            <a:schemeClr val="accent1"/>
          </a:solidFill>
        </p:spPr>
        <p:txBody>
          <a:bodyPr>
            <a:normAutofit fontScale="90000"/>
          </a:bodyPr>
          <a:lstStyle/>
          <a:p>
            <a:pPr algn="ctr"/>
            <a:r>
              <a:rPr lang="en-US" b="1" dirty="0">
                <a:solidFill>
                  <a:schemeClr val="bg1"/>
                </a:solidFill>
              </a:rPr>
              <a:t>Lifeline App Provides Check in Intervals Rather than Check in Just at End &amp; Easy SOS Triggering While Fleeing</a:t>
            </a:r>
          </a:p>
        </p:txBody>
      </p:sp>
      <p:sp>
        <p:nvSpPr>
          <p:cNvPr id="3" name="Text Placeholder 2">
            <a:extLst>
              <a:ext uri="{FF2B5EF4-FFF2-40B4-BE49-F238E27FC236}">
                <a16:creationId xmlns:a16="http://schemas.microsoft.com/office/drawing/2014/main" id="{7A905621-C2DE-D06F-D560-89564C8BF6D3}"/>
              </a:ext>
            </a:extLst>
          </p:cNvPr>
          <p:cNvSpPr>
            <a:spLocks noGrp="1"/>
          </p:cNvSpPr>
          <p:nvPr>
            <p:ph type="body" idx="1"/>
          </p:nvPr>
        </p:nvSpPr>
        <p:spPr>
          <a:xfrm>
            <a:off x="192865" y="1187369"/>
            <a:ext cx="5157787" cy="637543"/>
          </a:xfrm>
        </p:spPr>
        <p:txBody>
          <a:bodyPr/>
          <a:lstStyle/>
          <a:p>
            <a:r>
              <a:rPr lang="en-US" dirty="0"/>
              <a:t>LSU Shield App</a:t>
            </a:r>
          </a:p>
        </p:txBody>
      </p:sp>
      <p:sp>
        <p:nvSpPr>
          <p:cNvPr id="5" name="Text Placeholder 4">
            <a:extLst>
              <a:ext uri="{FF2B5EF4-FFF2-40B4-BE49-F238E27FC236}">
                <a16:creationId xmlns:a16="http://schemas.microsoft.com/office/drawing/2014/main" id="{304604E8-A127-57E9-DE42-26D813205963}"/>
              </a:ext>
            </a:extLst>
          </p:cNvPr>
          <p:cNvSpPr>
            <a:spLocks noGrp="1"/>
          </p:cNvSpPr>
          <p:nvPr>
            <p:ph type="body" sz="quarter" idx="3"/>
          </p:nvPr>
        </p:nvSpPr>
        <p:spPr>
          <a:xfrm>
            <a:off x="6225373" y="1001000"/>
            <a:ext cx="5183188" cy="823912"/>
          </a:xfrm>
        </p:spPr>
        <p:txBody>
          <a:bodyPr/>
          <a:lstStyle/>
          <a:p>
            <a:r>
              <a:rPr lang="en-US" dirty="0"/>
              <a:t>Lifeline App</a:t>
            </a:r>
          </a:p>
        </p:txBody>
      </p:sp>
      <p:pic>
        <p:nvPicPr>
          <p:cNvPr id="7" name="Content Placeholder 6" descr="A screenshot of a map&#10;&#10;Description automatically generated">
            <a:extLst>
              <a:ext uri="{FF2B5EF4-FFF2-40B4-BE49-F238E27FC236}">
                <a16:creationId xmlns:a16="http://schemas.microsoft.com/office/drawing/2014/main" id="{9959C627-68CF-8318-5437-C2C86BE68B8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136881" y="1876813"/>
            <a:ext cx="2264196" cy="4899955"/>
          </a:xfrm>
          <a:prstGeom prst="rect">
            <a:avLst/>
          </a:prstGeom>
          <a:ln>
            <a:solidFill>
              <a:srgbClr val="000000"/>
            </a:solidFill>
          </a:ln>
        </p:spPr>
      </p:pic>
      <p:sp>
        <p:nvSpPr>
          <p:cNvPr id="8" name="Rectangle 7">
            <a:extLst>
              <a:ext uri="{FF2B5EF4-FFF2-40B4-BE49-F238E27FC236}">
                <a16:creationId xmlns:a16="http://schemas.microsoft.com/office/drawing/2014/main" id="{E6D7056C-5339-CAA5-8B0F-1B9DBE196454}"/>
              </a:ext>
            </a:extLst>
          </p:cNvPr>
          <p:cNvSpPr/>
          <p:nvPr/>
        </p:nvSpPr>
        <p:spPr>
          <a:xfrm>
            <a:off x="136882" y="3166188"/>
            <a:ext cx="2264196" cy="2680996"/>
          </a:xfrm>
          <a:prstGeom prst="rect">
            <a:avLst/>
          </a:prstGeom>
          <a:solidFill>
            <a:srgbClr val="000000">
              <a:alpha val="6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99A73139-D556-417E-E2D2-286884FE84BE}"/>
              </a:ext>
            </a:extLst>
          </p:cNvPr>
          <p:cNvSpPr/>
          <p:nvPr/>
        </p:nvSpPr>
        <p:spPr>
          <a:xfrm>
            <a:off x="136879" y="2108718"/>
            <a:ext cx="2264196" cy="311019"/>
          </a:xfrm>
          <a:prstGeom prst="rect">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B9B299EB-560C-D5AC-9215-ABA9BB3AB117}"/>
              </a:ext>
            </a:extLst>
          </p:cNvPr>
          <p:cNvSpPr txBox="1"/>
          <p:nvPr/>
        </p:nvSpPr>
        <p:spPr>
          <a:xfrm>
            <a:off x="2434264" y="1876812"/>
            <a:ext cx="3435219" cy="4918269"/>
          </a:xfrm>
          <a:prstGeom prst="rect">
            <a:avLst/>
          </a:prstGeom>
          <a:noFill/>
        </p:spPr>
        <p:txBody>
          <a:bodyPr wrap="square" rtlCol="0">
            <a:spAutoFit/>
          </a:bodyPr>
          <a:lstStyle/>
          <a:p>
            <a:pPr marL="457200" indent="-457200">
              <a:buFont typeface="Arial" panose="020B0604020202020204" pitchFamily="34" charset="0"/>
              <a:buChar char="•"/>
            </a:pPr>
            <a:r>
              <a:rPr lang="en-US" sz="1960" dirty="0"/>
              <a:t>Difficult to use SOS slider while </a:t>
            </a:r>
            <a:r>
              <a:rPr lang="en-US" sz="1960" b="1" dirty="0"/>
              <a:t>fleeing from assailants</a:t>
            </a:r>
          </a:p>
          <a:p>
            <a:pPr marL="457200" indent="-457200">
              <a:buFont typeface="Arial" panose="020B0604020202020204" pitchFamily="34" charset="0"/>
              <a:buChar char="•"/>
            </a:pPr>
            <a:r>
              <a:rPr lang="en-US" sz="1960" dirty="0"/>
              <a:t>Must unlock phone, even more difficult</a:t>
            </a:r>
          </a:p>
          <a:p>
            <a:endParaRPr lang="en-US" sz="1960" b="1" dirty="0"/>
          </a:p>
          <a:p>
            <a:pPr marL="457200" indent="-457200">
              <a:buFont typeface="Arial" panose="020B0604020202020204" pitchFamily="34" charset="0"/>
              <a:buChar char="•"/>
            </a:pPr>
            <a:r>
              <a:rPr lang="en-US" sz="1960" b="1" dirty="0"/>
              <a:t>Only Indication </a:t>
            </a:r>
            <a:r>
              <a:rPr lang="en-US" sz="1960" dirty="0"/>
              <a:t>that something has gone wrong with LSU Shield is when timer expires</a:t>
            </a:r>
          </a:p>
          <a:p>
            <a:pPr marL="457200" indent="-457200">
              <a:buFont typeface="Arial" panose="020B0604020202020204" pitchFamily="34" charset="0"/>
              <a:buChar char="•"/>
            </a:pPr>
            <a:r>
              <a:rPr lang="en-US" sz="1960" dirty="0"/>
              <a:t>No check in intervals</a:t>
            </a:r>
          </a:p>
          <a:p>
            <a:endParaRPr lang="en-US" sz="1960" dirty="0"/>
          </a:p>
          <a:p>
            <a:pPr marL="457200" indent="-457200">
              <a:buFont typeface="Arial" panose="020B0604020202020204" pitchFamily="34" charset="0"/>
              <a:buChar char="•"/>
            </a:pPr>
            <a:r>
              <a:rPr lang="en-US" sz="1960" dirty="0"/>
              <a:t>Time can be added </a:t>
            </a:r>
            <a:r>
              <a:rPr lang="en-US" sz="1960" b="1" dirty="0"/>
              <a:t>without passcode</a:t>
            </a:r>
            <a:r>
              <a:rPr lang="en-US" sz="1960" dirty="0"/>
              <a:t>, neutralizing the only method of detection if phone is taken</a:t>
            </a:r>
          </a:p>
        </p:txBody>
      </p:sp>
      <p:pic>
        <p:nvPicPr>
          <p:cNvPr id="16" name="Content Placeholder 15">
            <a:extLst>
              <a:ext uri="{FF2B5EF4-FFF2-40B4-BE49-F238E27FC236}">
                <a16:creationId xmlns:a16="http://schemas.microsoft.com/office/drawing/2014/main" id="{3B4C9EB1-960B-1CC4-1042-D8308D2C8968}"/>
              </a:ext>
            </a:extLst>
          </p:cNvPr>
          <p:cNvPicPr>
            <a:picLocks noGrp="1" noChangeAspect="1"/>
          </p:cNvPicPr>
          <p:nvPr>
            <p:ph sz="quarter" idx="4"/>
          </p:nvPr>
        </p:nvPicPr>
        <p:blipFill>
          <a:blip r:embed="rId4">
            <a:extLst>
              <a:ext uri="{28A0092B-C50C-407E-A947-70E740481C1C}">
                <a14:useLocalDpi xmlns:a14="http://schemas.microsoft.com/office/drawing/2010/main" val="0"/>
              </a:ext>
            </a:extLst>
          </a:blip>
          <a:srcRect/>
          <a:stretch/>
        </p:blipFill>
        <p:spPr>
          <a:xfrm>
            <a:off x="6175608" y="1876812"/>
            <a:ext cx="2646482" cy="4811170"/>
          </a:xfrm>
          <a:ln>
            <a:solidFill>
              <a:srgbClr val="000000"/>
            </a:solidFill>
          </a:ln>
        </p:spPr>
      </p:pic>
      <p:sp>
        <p:nvSpPr>
          <p:cNvPr id="18" name="TextBox 17">
            <a:extLst>
              <a:ext uri="{FF2B5EF4-FFF2-40B4-BE49-F238E27FC236}">
                <a16:creationId xmlns:a16="http://schemas.microsoft.com/office/drawing/2014/main" id="{55FDE93D-2BE6-1C83-416B-A3E6E6A867CD}"/>
              </a:ext>
            </a:extLst>
          </p:cNvPr>
          <p:cNvSpPr txBox="1"/>
          <p:nvPr/>
        </p:nvSpPr>
        <p:spPr>
          <a:xfrm>
            <a:off x="8816966" y="1876812"/>
            <a:ext cx="3375031" cy="4093428"/>
          </a:xfrm>
          <a:prstGeom prst="rect">
            <a:avLst/>
          </a:prstGeom>
          <a:noFill/>
        </p:spPr>
        <p:txBody>
          <a:bodyPr wrap="square" rtlCol="0">
            <a:spAutoFit/>
          </a:bodyPr>
          <a:lstStyle/>
          <a:p>
            <a:pPr marL="457200" indent="-457200">
              <a:buFont typeface="Arial" panose="020B0604020202020204" pitchFamily="34" charset="0"/>
              <a:buChar char="•"/>
            </a:pPr>
            <a:r>
              <a:rPr lang="en-US" sz="2000" dirty="0"/>
              <a:t>Time to destination is tracked</a:t>
            </a:r>
          </a:p>
          <a:p>
            <a:pPr marL="457200" indent="-457200">
              <a:buFont typeface="Arial" panose="020B0604020202020204" pitchFamily="34" charset="0"/>
              <a:buChar char="•"/>
            </a:pPr>
            <a:r>
              <a:rPr lang="en-US" sz="2000" dirty="0"/>
              <a:t>Check in </a:t>
            </a:r>
            <a:r>
              <a:rPr lang="en-US" sz="2000" b="1" dirty="0"/>
              <a:t>with passcode </a:t>
            </a:r>
            <a:r>
              <a:rPr lang="en-US" sz="2000" dirty="0"/>
              <a:t>required at pre-set intervals </a:t>
            </a:r>
          </a:p>
          <a:p>
            <a:pPr marL="457200" indent="-457200">
              <a:buFont typeface="Arial" panose="020B0604020202020204" pitchFamily="34" charset="0"/>
              <a:buChar char="•"/>
            </a:pPr>
            <a:r>
              <a:rPr lang="en-US" sz="2000" dirty="0"/>
              <a:t>Myriad of other incident detection techniques</a:t>
            </a:r>
          </a:p>
          <a:p>
            <a:pPr marL="457200" indent="-457200">
              <a:buFont typeface="Arial" panose="020B0604020202020204" pitchFamily="34" charset="0"/>
              <a:buChar char="•"/>
            </a:pPr>
            <a:endParaRPr lang="en-US" sz="2000" dirty="0"/>
          </a:p>
          <a:p>
            <a:pPr marL="457200" indent="-457200">
              <a:buFont typeface="Arial" panose="020B0604020202020204" pitchFamily="34" charset="0"/>
              <a:buChar char="•"/>
            </a:pPr>
            <a:endParaRPr lang="en-US" sz="2000" dirty="0"/>
          </a:p>
          <a:p>
            <a:pPr marL="457200" indent="-457200">
              <a:buFont typeface="Arial" panose="020B0604020202020204" pitchFamily="34" charset="0"/>
              <a:buChar char="•"/>
            </a:pPr>
            <a:r>
              <a:rPr lang="en-US" sz="2000" dirty="0"/>
              <a:t>Easy </a:t>
            </a:r>
            <a:r>
              <a:rPr lang="en-US" sz="2000" b="1" dirty="0"/>
              <a:t>Triple Tap Anywhere on Screen</a:t>
            </a:r>
            <a:r>
              <a:rPr lang="en-US" sz="2000" dirty="0"/>
              <a:t> to trigger SOS</a:t>
            </a:r>
          </a:p>
          <a:p>
            <a:pPr marL="457200" indent="-457200">
              <a:buFont typeface="Arial" panose="020B0604020202020204" pitchFamily="34" charset="0"/>
              <a:buChar char="•"/>
            </a:pPr>
            <a:r>
              <a:rPr lang="en-US" sz="2000" dirty="0"/>
              <a:t>Easily done while running</a:t>
            </a:r>
          </a:p>
          <a:p>
            <a:pPr marL="457200" indent="-457200">
              <a:buFont typeface="Arial" panose="020B0604020202020204" pitchFamily="34" charset="0"/>
              <a:buChar char="•"/>
            </a:pPr>
            <a:r>
              <a:rPr lang="en-US" sz="2000" b="1" dirty="0"/>
              <a:t>No need </a:t>
            </a:r>
            <a:r>
              <a:rPr lang="en-US" sz="2000" dirty="0"/>
              <a:t>to unlock phone</a:t>
            </a:r>
          </a:p>
        </p:txBody>
      </p:sp>
      <p:sp>
        <p:nvSpPr>
          <p:cNvPr id="4" name="Rectangle 3">
            <a:extLst>
              <a:ext uri="{FF2B5EF4-FFF2-40B4-BE49-F238E27FC236}">
                <a16:creationId xmlns:a16="http://schemas.microsoft.com/office/drawing/2014/main" id="{82F4D91D-3EA2-2D71-75EE-D2D234F009B2}"/>
              </a:ext>
            </a:extLst>
          </p:cNvPr>
          <p:cNvSpPr/>
          <p:nvPr/>
        </p:nvSpPr>
        <p:spPr>
          <a:xfrm>
            <a:off x="136879" y="6512766"/>
            <a:ext cx="2264196" cy="264001"/>
          </a:xfrm>
          <a:prstGeom prst="rect">
            <a:avLst/>
          </a:prstGeom>
          <a:solidFill>
            <a:srgbClr val="000000">
              <a:alpha val="6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2" name="Straight Connector 11">
            <a:extLst>
              <a:ext uri="{FF2B5EF4-FFF2-40B4-BE49-F238E27FC236}">
                <a16:creationId xmlns:a16="http://schemas.microsoft.com/office/drawing/2014/main" id="{622B8E23-A379-C9B5-BEE5-00E36F56D6F8}"/>
              </a:ext>
            </a:extLst>
          </p:cNvPr>
          <p:cNvCxnSpPr/>
          <p:nvPr/>
        </p:nvCxnSpPr>
        <p:spPr>
          <a:xfrm>
            <a:off x="5890347" y="1529555"/>
            <a:ext cx="0" cy="5328445"/>
          </a:xfrm>
          <a:prstGeom prst="line">
            <a:avLst/>
          </a:prstGeom>
          <a:ln w="57150"/>
        </p:spPr>
        <p:style>
          <a:lnRef idx="1">
            <a:schemeClr val="dk1"/>
          </a:lnRef>
          <a:fillRef idx="0">
            <a:schemeClr val="dk1"/>
          </a:fillRef>
          <a:effectRef idx="0">
            <a:schemeClr val="dk1"/>
          </a:effectRef>
          <a:fontRef idx="minor">
            <a:schemeClr val="tx1"/>
          </a:fontRef>
        </p:style>
      </p:cxnSp>
      <p:sp>
        <p:nvSpPr>
          <p:cNvPr id="19" name="Rectangle 18">
            <a:extLst>
              <a:ext uri="{FF2B5EF4-FFF2-40B4-BE49-F238E27FC236}">
                <a16:creationId xmlns:a16="http://schemas.microsoft.com/office/drawing/2014/main" id="{411CA5E1-3ADF-2A27-7DD2-8FDC5B7F74A4}"/>
              </a:ext>
            </a:extLst>
          </p:cNvPr>
          <p:cNvSpPr/>
          <p:nvPr/>
        </p:nvSpPr>
        <p:spPr>
          <a:xfrm>
            <a:off x="136879" y="2740701"/>
            <a:ext cx="2264196" cy="311019"/>
          </a:xfrm>
          <a:prstGeom prst="rect">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A5507C01-E5AB-F33E-44FB-8E48FFFB6943}"/>
              </a:ext>
            </a:extLst>
          </p:cNvPr>
          <p:cNvSpPr/>
          <p:nvPr/>
        </p:nvSpPr>
        <p:spPr>
          <a:xfrm>
            <a:off x="136879" y="5868955"/>
            <a:ext cx="2264196" cy="311019"/>
          </a:xfrm>
          <a:prstGeom prst="rect">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28116C90-4E3B-DB82-F6A4-5F026D0FB219}"/>
              </a:ext>
            </a:extLst>
          </p:cNvPr>
          <p:cNvSpPr/>
          <p:nvPr/>
        </p:nvSpPr>
        <p:spPr>
          <a:xfrm>
            <a:off x="6175607" y="2171053"/>
            <a:ext cx="2641359" cy="783641"/>
          </a:xfrm>
          <a:prstGeom prst="rect">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09FBC36D-4E2B-4612-3BCB-7C5D7090C0D9}"/>
              </a:ext>
            </a:extLst>
          </p:cNvPr>
          <p:cNvSpPr/>
          <p:nvPr/>
        </p:nvSpPr>
        <p:spPr>
          <a:xfrm>
            <a:off x="6779813" y="3166189"/>
            <a:ext cx="1424906" cy="435428"/>
          </a:xfrm>
          <a:prstGeom prst="rect">
            <a:avLst/>
          </a:prstGeom>
          <a:noFill/>
          <a:ln w="571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Arrow: Left 22">
            <a:extLst>
              <a:ext uri="{FF2B5EF4-FFF2-40B4-BE49-F238E27FC236}">
                <a16:creationId xmlns:a16="http://schemas.microsoft.com/office/drawing/2014/main" id="{994C13B9-C183-96C4-17BF-66031B912C13}"/>
              </a:ext>
            </a:extLst>
          </p:cNvPr>
          <p:cNvSpPr/>
          <p:nvPr/>
        </p:nvSpPr>
        <p:spPr>
          <a:xfrm rot="2181482">
            <a:off x="2477925" y="2260773"/>
            <a:ext cx="435557" cy="306751"/>
          </a:xfrm>
          <a:prstGeom prst="leftArrow">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24" name="Arrow: Left 23">
            <a:extLst>
              <a:ext uri="{FF2B5EF4-FFF2-40B4-BE49-F238E27FC236}">
                <a16:creationId xmlns:a16="http://schemas.microsoft.com/office/drawing/2014/main" id="{FC625C55-5783-1A93-B692-3445F2ADBD4B}"/>
              </a:ext>
            </a:extLst>
          </p:cNvPr>
          <p:cNvSpPr/>
          <p:nvPr/>
        </p:nvSpPr>
        <p:spPr>
          <a:xfrm rot="4014004">
            <a:off x="2254947" y="3471974"/>
            <a:ext cx="867289" cy="306382"/>
          </a:xfrm>
          <a:prstGeom prst="leftArrow">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25" name="Arrow: Left 24">
            <a:extLst>
              <a:ext uri="{FF2B5EF4-FFF2-40B4-BE49-F238E27FC236}">
                <a16:creationId xmlns:a16="http://schemas.microsoft.com/office/drawing/2014/main" id="{4612555B-F95B-7B22-1606-80B81C8CE917}"/>
              </a:ext>
            </a:extLst>
          </p:cNvPr>
          <p:cNvSpPr/>
          <p:nvPr/>
        </p:nvSpPr>
        <p:spPr>
          <a:xfrm>
            <a:off x="2481582" y="5868955"/>
            <a:ext cx="386025" cy="413657"/>
          </a:xfrm>
          <a:prstGeom prst="leftArrow">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26" name="Arrow: Left 25">
            <a:extLst>
              <a:ext uri="{FF2B5EF4-FFF2-40B4-BE49-F238E27FC236}">
                <a16:creationId xmlns:a16="http://schemas.microsoft.com/office/drawing/2014/main" id="{1B7A1CCA-1FFC-5844-9F33-D8BD364FDF66}"/>
              </a:ext>
            </a:extLst>
          </p:cNvPr>
          <p:cNvSpPr/>
          <p:nvPr/>
        </p:nvSpPr>
        <p:spPr>
          <a:xfrm>
            <a:off x="8887969" y="2264227"/>
            <a:ext cx="386025" cy="413657"/>
          </a:xfrm>
          <a:prstGeom prst="leftArrow">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
        <p:nvSpPr>
          <p:cNvPr id="27" name="Arrow: Left 26">
            <a:extLst>
              <a:ext uri="{FF2B5EF4-FFF2-40B4-BE49-F238E27FC236}">
                <a16:creationId xmlns:a16="http://schemas.microsoft.com/office/drawing/2014/main" id="{A234CEB0-A667-C7DF-A59C-DB25AB51133A}"/>
              </a:ext>
            </a:extLst>
          </p:cNvPr>
          <p:cNvSpPr/>
          <p:nvPr/>
        </p:nvSpPr>
        <p:spPr>
          <a:xfrm rot="3373318">
            <a:off x="7799239" y="4294799"/>
            <a:ext cx="1922566" cy="335336"/>
          </a:xfrm>
          <a:prstGeom prst="leftArrow">
            <a:avLst/>
          </a:prstGeom>
          <a:ln>
            <a:noFill/>
          </a:ln>
        </p:spPr>
        <p:style>
          <a:lnRef idx="3">
            <a:schemeClr val="lt1"/>
          </a:lnRef>
          <a:fillRef idx="1">
            <a:schemeClr val="accent2"/>
          </a:fillRef>
          <a:effectRef idx="1">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321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0BFFF9-6C8D-39DD-8781-40E3872A272D}"/>
              </a:ext>
            </a:extLst>
          </p:cNvPr>
          <p:cNvSpPr/>
          <p:nvPr/>
        </p:nvSpPr>
        <p:spPr>
          <a:xfrm>
            <a:off x="1419705" y="2283154"/>
            <a:ext cx="2354580" cy="1028700"/>
          </a:xfrm>
          <a:prstGeom prst="rect">
            <a:avLst/>
          </a:prstGeom>
          <a:solidFill>
            <a:schemeClr val="accent6">
              <a:lumMod val="75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Check in Intervals &amp; Easy SOS while Fleeing</a:t>
            </a:r>
          </a:p>
        </p:txBody>
      </p:sp>
      <p:sp>
        <p:nvSpPr>
          <p:cNvPr id="4" name="Rectangle 3">
            <a:extLst>
              <a:ext uri="{FF2B5EF4-FFF2-40B4-BE49-F238E27FC236}">
                <a16:creationId xmlns:a16="http://schemas.microsoft.com/office/drawing/2014/main" id="{22EC4FA1-1CC6-F903-DA24-A671026CE84F}"/>
              </a:ext>
            </a:extLst>
          </p:cNvPr>
          <p:cNvSpPr/>
          <p:nvPr/>
        </p:nvSpPr>
        <p:spPr>
          <a:xfrm>
            <a:off x="0" y="0"/>
            <a:ext cx="12192000" cy="94194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Lifeline App</a:t>
            </a:r>
          </a:p>
        </p:txBody>
      </p:sp>
      <p:sp>
        <p:nvSpPr>
          <p:cNvPr id="5" name="Rectangle 4">
            <a:extLst>
              <a:ext uri="{FF2B5EF4-FFF2-40B4-BE49-F238E27FC236}">
                <a16:creationId xmlns:a16="http://schemas.microsoft.com/office/drawing/2014/main" id="{EB6E4BE4-E659-732D-3F1F-58F03CE295A0}"/>
              </a:ext>
            </a:extLst>
          </p:cNvPr>
          <p:cNvSpPr/>
          <p:nvPr/>
        </p:nvSpPr>
        <p:spPr>
          <a:xfrm>
            <a:off x="870188" y="115103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Greatly Improved Advanced Incident Detection</a:t>
            </a:r>
          </a:p>
        </p:txBody>
      </p:sp>
      <p:sp>
        <p:nvSpPr>
          <p:cNvPr id="6" name="Rectangle 5">
            <a:extLst>
              <a:ext uri="{FF2B5EF4-FFF2-40B4-BE49-F238E27FC236}">
                <a16:creationId xmlns:a16="http://schemas.microsoft.com/office/drawing/2014/main" id="{6393504A-8EC0-559A-F16C-1CF85D53C521}"/>
              </a:ext>
            </a:extLst>
          </p:cNvPr>
          <p:cNvSpPr/>
          <p:nvPr/>
        </p:nvSpPr>
        <p:spPr>
          <a:xfrm>
            <a:off x="4613912" y="1151032"/>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Response to Incidents</a:t>
            </a:r>
          </a:p>
        </p:txBody>
      </p:sp>
      <p:sp>
        <p:nvSpPr>
          <p:cNvPr id="7" name="Rectangle 6">
            <a:extLst>
              <a:ext uri="{FF2B5EF4-FFF2-40B4-BE49-F238E27FC236}">
                <a16:creationId xmlns:a16="http://schemas.microsoft.com/office/drawing/2014/main" id="{72170DB3-20AE-31F2-A19C-049E63AEE53F}"/>
              </a:ext>
            </a:extLst>
          </p:cNvPr>
          <p:cNvSpPr/>
          <p:nvPr/>
        </p:nvSpPr>
        <p:spPr>
          <a:xfrm>
            <a:off x="8378218" y="1155564"/>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Encouragement</a:t>
            </a:r>
          </a:p>
        </p:txBody>
      </p:sp>
      <p:sp>
        <p:nvSpPr>
          <p:cNvPr id="8" name="Rectangle 7">
            <a:extLst>
              <a:ext uri="{FF2B5EF4-FFF2-40B4-BE49-F238E27FC236}">
                <a16:creationId xmlns:a16="http://schemas.microsoft.com/office/drawing/2014/main" id="{86297DB1-BF7B-EFAF-D77C-6D34BE26E0D7}"/>
              </a:ext>
            </a:extLst>
          </p:cNvPr>
          <p:cNvSpPr/>
          <p:nvPr/>
        </p:nvSpPr>
        <p:spPr>
          <a:xfrm>
            <a:off x="1419705" y="3435809"/>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Movement Awareness for Abduction Detection</a:t>
            </a:r>
          </a:p>
        </p:txBody>
      </p:sp>
      <p:sp>
        <p:nvSpPr>
          <p:cNvPr id="10" name="Rectangle 9">
            <a:extLst>
              <a:ext uri="{FF2B5EF4-FFF2-40B4-BE49-F238E27FC236}">
                <a16:creationId xmlns:a16="http://schemas.microsoft.com/office/drawing/2014/main" id="{F7BD4D82-DF77-9E23-03C2-829F7F18B1B6}"/>
              </a:ext>
            </a:extLst>
          </p:cNvPr>
          <p:cNvSpPr/>
          <p:nvPr/>
        </p:nvSpPr>
        <p:spPr>
          <a:xfrm>
            <a:off x="1419705" y="4588465"/>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Decoy Passcode in Case of Coercion by Assailants</a:t>
            </a:r>
          </a:p>
        </p:txBody>
      </p:sp>
      <p:sp>
        <p:nvSpPr>
          <p:cNvPr id="11" name="Rectangle 10">
            <a:extLst>
              <a:ext uri="{FF2B5EF4-FFF2-40B4-BE49-F238E27FC236}">
                <a16:creationId xmlns:a16="http://schemas.microsoft.com/office/drawing/2014/main" id="{67E87796-3AD3-FB2F-8FB1-B6BB7EFEA2A4}"/>
              </a:ext>
            </a:extLst>
          </p:cNvPr>
          <p:cNvSpPr/>
          <p:nvPr/>
        </p:nvSpPr>
        <p:spPr>
          <a:xfrm>
            <a:off x="1419705" y="573678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Buddy System Monitors for Unexpected Separation</a:t>
            </a:r>
          </a:p>
        </p:txBody>
      </p:sp>
      <p:sp>
        <p:nvSpPr>
          <p:cNvPr id="12" name="Rectangle 11">
            <a:extLst>
              <a:ext uri="{FF2B5EF4-FFF2-40B4-BE49-F238E27FC236}">
                <a16:creationId xmlns:a16="http://schemas.microsoft.com/office/drawing/2014/main" id="{9DE27FC7-81B5-6BC0-5FE1-4E72887A567D}"/>
              </a:ext>
            </a:extLst>
          </p:cNvPr>
          <p:cNvSpPr/>
          <p:nvPr/>
        </p:nvSpPr>
        <p:spPr>
          <a:xfrm>
            <a:off x="5142619" y="4588465"/>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Dashboard for Emergency Contact Incident Management</a:t>
            </a:r>
          </a:p>
        </p:txBody>
      </p:sp>
      <p:sp>
        <p:nvSpPr>
          <p:cNvPr id="13" name="Rectangle 12">
            <a:extLst>
              <a:ext uri="{FF2B5EF4-FFF2-40B4-BE49-F238E27FC236}">
                <a16:creationId xmlns:a16="http://schemas.microsoft.com/office/drawing/2014/main" id="{E17883D4-51E5-BD07-7417-243CD2272315}"/>
              </a:ext>
            </a:extLst>
          </p:cNvPr>
          <p:cNvSpPr/>
          <p:nvPr/>
        </p:nvSpPr>
        <p:spPr>
          <a:xfrm>
            <a:off x="5142619" y="342900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Location History to See What Went Wrong &amp; When</a:t>
            </a:r>
          </a:p>
        </p:txBody>
      </p:sp>
      <p:sp>
        <p:nvSpPr>
          <p:cNvPr id="15" name="Rectangle 14">
            <a:extLst>
              <a:ext uri="{FF2B5EF4-FFF2-40B4-BE49-F238E27FC236}">
                <a16:creationId xmlns:a16="http://schemas.microsoft.com/office/drawing/2014/main" id="{7FE59070-D27A-A883-6E97-113C60CB8619}"/>
              </a:ext>
            </a:extLst>
          </p:cNvPr>
          <p:cNvSpPr/>
          <p:nvPr/>
        </p:nvSpPr>
        <p:spPr>
          <a:xfrm>
            <a:off x="5142619" y="2294553"/>
            <a:ext cx="2354580" cy="1028700"/>
          </a:xfrm>
          <a:prstGeom prst="rect">
            <a:avLst/>
          </a:prstGeom>
          <a:solidFill>
            <a:schemeClr val="accent4">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360 Video/Audio to Ensure Capture of Assailants and Events</a:t>
            </a:r>
          </a:p>
        </p:txBody>
      </p:sp>
      <p:sp>
        <p:nvSpPr>
          <p:cNvPr id="16" name="Rectangle 15">
            <a:extLst>
              <a:ext uri="{FF2B5EF4-FFF2-40B4-BE49-F238E27FC236}">
                <a16:creationId xmlns:a16="http://schemas.microsoft.com/office/drawing/2014/main" id="{C91E79F1-D86F-C92C-CB72-B9ECC4186231}"/>
              </a:ext>
            </a:extLst>
          </p:cNvPr>
          <p:cNvSpPr/>
          <p:nvPr/>
        </p:nvSpPr>
        <p:spPr>
          <a:xfrm>
            <a:off x="5142619" y="574793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Integration With LSU PD For Rapid Response</a:t>
            </a:r>
          </a:p>
        </p:txBody>
      </p:sp>
      <p:sp>
        <p:nvSpPr>
          <p:cNvPr id="17" name="Rectangle 16">
            <a:extLst>
              <a:ext uri="{FF2B5EF4-FFF2-40B4-BE49-F238E27FC236}">
                <a16:creationId xmlns:a16="http://schemas.microsoft.com/office/drawing/2014/main" id="{6DB4181A-24AD-EA96-D45F-DF502CA672DB}"/>
              </a:ext>
            </a:extLst>
          </p:cNvPr>
          <p:cNvSpPr/>
          <p:nvPr/>
        </p:nvSpPr>
        <p:spPr>
          <a:xfrm>
            <a:off x="8928724" y="2291831"/>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Modern &amp; User-Friendly Interface</a:t>
            </a:r>
          </a:p>
        </p:txBody>
      </p:sp>
      <p:sp>
        <p:nvSpPr>
          <p:cNvPr id="18" name="Rectangle 17">
            <a:extLst>
              <a:ext uri="{FF2B5EF4-FFF2-40B4-BE49-F238E27FC236}">
                <a16:creationId xmlns:a16="http://schemas.microsoft.com/office/drawing/2014/main" id="{F52CF456-3501-8C41-3F8C-A1F7B6BA8037}"/>
              </a:ext>
            </a:extLst>
          </p:cNvPr>
          <p:cNvSpPr/>
          <p:nvPr/>
        </p:nvSpPr>
        <p:spPr>
          <a:xfrm>
            <a:off x="8928724" y="3440156"/>
            <a:ext cx="2354580" cy="1635314"/>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Ability to Only Notify Contacts During Incidents, Encouraging Use With Parents &amp; Friends</a:t>
            </a:r>
          </a:p>
        </p:txBody>
      </p:sp>
      <p:sp>
        <p:nvSpPr>
          <p:cNvPr id="19" name="Rectangle 18">
            <a:extLst>
              <a:ext uri="{FF2B5EF4-FFF2-40B4-BE49-F238E27FC236}">
                <a16:creationId xmlns:a16="http://schemas.microsoft.com/office/drawing/2014/main" id="{442F94C6-4B85-33E4-E917-53FA3978731F}"/>
              </a:ext>
            </a:extLst>
          </p:cNvPr>
          <p:cNvSpPr/>
          <p:nvPr/>
        </p:nvSpPr>
        <p:spPr>
          <a:xfrm>
            <a:off x="8928724" y="5207535"/>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FriendSystem</a:t>
            </a:r>
            <a:r>
              <a:rPr lang="en-US" dirty="0"/>
              <a:t> Ensures Safety at Outings</a:t>
            </a:r>
          </a:p>
        </p:txBody>
      </p:sp>
    </p:spTree>
    <p:extLst>
      <p:ext uri="{BB962C8B-B14F-4D97-AF65-F5344CB8AC3E}">
        <p14:creationId xmlns:p14="http://schemas.microsoft.com/office/powerpoint/2010/main" val="23895989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EAAC6B8C-7E2C-D8B7-221E-FBEA6F53E75F}"/>
              </a:ext>
            </a:extLst>
          </p:cNvPr>
          <p:cNvGrpSpPr/>
          <p:nvPr/>
        </p:nvGrpSpPr>
        <p:grpSpPr>
          <a:xfrm>
            <a:off x="8666788" y="1329230"/>
            <a:ext cx="2907630" cy="2579231"/>
            <a:chOff x="8653463" y="567832"/>
            <a:chExt cx="2907630" cy="2579231"/>
          </a:xfrm>
        </p:grpSpPr>
        <p:pic>
          <p:nvPicPr>
            <p:cNvPr id="10" name="Picture 9" descr="A screenshot of a phone&#10;&#10;Description automatically generated">
              <a:extLst>
                <a:ext uri="{FF2B5EF4-FFF2-40B4-BE49-F238E27FC236}">
                  <a16:creationId xmlns:a16="http://schemas.microsoft.com/office/drawing/2014/main" id="{E164DCDF-D58A-0B43-454B-8690A62F4F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53463" y="567832"/>
              <a:ext cx="2907630" cy="2579231"/>
            </a:xfrm>
            <a:prstGeom prst="rect">
              <a:avLst/>
            </a:prstGeom>
            <a:ln>
              <a:solidFill>
                <a:schemeClr val="tx1"/>
              </a:solidFill>
            </a:ln>
          </p:spPr>
        </p:pic>
        <p:sp>
          <p:nvSpPr>
            <p:cNvPr id="11" name="Rectangle 10">
              <a:extLst>
                <a:ext uri="{FF2B5EF4-FFF2-40B4-BE49-F238E27FC236}">
                  <a16:creationId xmlns:a16="http://schemas.microsoft.com/office/drawing/2014/main" id="{965BCDAF-893E-B9B9-034D-C0F8923835E7}"/>
                </a:ext>
              </a:extLst>
            </p:cNvPr>
            <p:cNvSpPr/>
            <p:nvPr/>
          </p:nvSpPr>
          <p:spPr>
            <a:xfrm>
              <a:off x="8653463" y="573293"/>
              <a:ext cx="2907630" cy="960232"/>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E356F36-D415-F44E-04DB-1FABCF2CB4F2}"/>
                </a:ext>
              </a:extLst>
            </p:cNvPr>
            <p:cNvSpPr/>
            <p:nvPr/>
          </p:nvSpPr>
          <p:spPr>
            <a:xfrm>
              <a:off x="8653463" y="2406650"/>
              <a:ext cx="2907630" cy="740413"/>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A49C787-B355-C47F-E240-537E007EEBB9}"/>
                </a:ext>
              </a:extLst>
            </p:cNvPr>
            <p:cNvSpPr/>
            <p:nvPr/>
          </p:nvSpPr>
          <p:spPr>
            <a:xfrm>
              <a:off x="8653463" y="1533525"/>
              <a:ext cx="1473200" cy="872831"/>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3637AA78-96EC-925A-D809-2863D513839B}"/>
              </a:ext>
            </a:extLst>
          </p:cNvPr>
          <p:cNvSpPr>
            <a:spLocks noGrp="1"/>
          </p:cNvSpPr>
          <p:nvPr>
            <p:ph type="title"/>
          </p:nvPr>
        </p:nvSpPr>
        <p:spPr>
          <a:xfrm>
            <a:off x="0" y="5555"/>
            <a:ext cx="12192000" cy="1219865"/>
          </a:xfrm>
          <a:solidFill>
            <a:schemeClr val="accent1"/>
          </a:solidFill>
        </p:spPr>
        <p:txBody>
          <a:bodyPr>
            <a:noAutofit/>
          </a:bodyPr>
          <a:lstStyle/>
          <a:p>
            <a:pPr algn="ctr"/>
            <a:r>
              <a:rPr lang="en-US" sz="3200" b="1" dirty="0">
                <a:solidFill>
                  <a:schemeClr val="bg1"/>
                </a:solidFill>
              </a:rPr>
              <a:t>Lifeline App Transmits Video &amp; Audio From Incident for Identification of Abductors Resulting in Victim Recovery &amp; Conviction</a:t>
            </a:r>
          </a:p>
        </p:txBody>
      </p:sp>
      <p:sp>
        <p:nvSpPr>
          <p:cNvPr id="3" name="Text Placeholder 2">
            <a:extLst>
              <a:ext uri="{FF2B5EF4-FFF2-40B4-BE49-F238E27FC236}">
                <a16:creationId xmlns:a16="http://schemas.microsoft.com/office/drawing/2014/main" id="{9D0866E9-9D76-CAC5-2D90-3C5F0B5AD9F8}"/>
              </a:ext>
            </a:extLst>
          </p:cNvPr>
          <p:cNvSpPr>
            <a:spLocks noGrp="1"/>
          </p:cNvSpPr>
          <p:nvPr>
            <p:ph type="body" idx="1"/>
          </p:nvPr>
        </p:nvSpPr>
        <p:spPr>
          <a:xfrm>
            <a:off x="0" y="1329230"/>
            <a:ext cx="5157787" cy="471002"/>
          </a:xfrm>
        </p:spPr>
        <p:txBody>
          <a:bodyPr>
            <a:normAutofit fontScale="92500" lnSpcReduction="20000"/>
          </a:bodyPr>
          <a:lstStyle/>
          <a:p>
            <a:r>
              <a:rPr lang="en-US" dirty="0"/>
              <a:t>Lifeline App Trip Settings</a:t>
            </a:r>
          </a:p>
        </p:txBody>
      </p:sp>
      <p:sp>
        <p:nvSpPr>
          <p:cNvPr id="5" name="Text Placeholder 4">
            <a:extLst>
              <a:ext uri="{FF2B5EF4-FFF2-40B4-BE49-F238E27FC236}">
                <a16:creationId xmlns:a16="http://schemas.microsoft.com/office/drawing/2014/main" id="{4347AB42-2B30-C7FC-8894-E02088DDC6A6}"/>
              </a:ext>
            </a:extLst>
          </p:cNvPr>
          <p:cNvSpPr>
            <a:spLocks noGrp="1"/>
          </p:cNvSpPr>
          <p:nvPr>
            <p:ph type="body" sz="quarter" idx="3"/>
          </p:nvPr>
        </p:nvSpPr>
        <p:spPr>
          <a:xfrm>
            <a:off x="6682717" y="1803378"/>
            <a:ext cx="1938769" cy="823912"/>
          </a:xfrm>
        </p:spPr>
        <p:txBody>
          <a:bodyPr>
            <a:normAutofit fontScale="92500" lnSpcReduction="20000"/>
          </a:bodyPr>
          <a:lstStyle/>
          <a:p>
            <a:r>
              <a:rPr lang="en-US" dirty="0"/>
              <a:t>Info Screen For Emergency Contacts</a:t>
            </a:r>
          </a:p>
        </p:txBody>
      </p:sp>
      <p:pic>
        <p:nvPicPr>
          <p:cNvPr id="25" name="Content Placeholder 24" descr="A screenshot of a phone&#10;&#10;Description automatically generated">
            <a:extLst>
              <a:ext uri="{FF2B5EF4-FFF2-40B4-BE49-F238E27FC236}">
                <a16:creationId xmlns:a16="http://schemas.microsoft.com/office/drawing/2014/main" id="{12E887C0-312E-EAC9-308F-0D73638F9918}"/>
              </a:ext>
            </a:extLst>
          </p:cNvPr>
          <p:cNvPicPr>
            <a:picLocks noGrp="1" noChangeAspect="1"/>
          </p:cNvPicPr>
          <p:nvPr>
            <p:ph sz="quarter" idx="4"/>
          </p:nvPr>
        </p:nvPicPr>
        <p:blipFill rotWithShape="1">
          <a:blip r:embed="rId4">
            <a:extLst>
              <a:ext uri="{28A0092B-C50C-407E-A947-70E740481C1C}">
                <a14:useLocalDpi xmlns:a14="http://schemas.microsoft.com/office/drawing/2010/main" val="0"/>
              </a:ext>
            </a:extLst>
          </a:blip>
          <a:srcRect l="50454" t="37294" r="1008" b="28561"/>
          <a:stretch/>
        </p:blipFill>
        <p:spPr>
          <a:xfrm>
            <a:off x="6845559" y="3572510"/>
            <a:ext cx="5074421" cy="3166532"/>
          </a:xfrm>
        </p:spPr>
      </p:pic>
      <p:sp>
        <p:nvSpPr>
          <p:cNvPr id="27" name="TextBox 26">
            <a:extLst>
              <a:ext uri="{FF2B5EF4-FFF2-40B4-BE49-F238E27FC236}">
                <a16:creationId xmlns:a16="http://schemas.microsoft.com/office/drawing/2014/main" id="{6EC348DC-E48F-D031-2C1B-75AD018D5DCA}"/>
              </a:ext>
            </a:extLst>
          </p:cNvPr>
          <p:cNvSpPr txBox="1"/>
          <p:nvPr/>
        </p:nvSpPr>
        <p:spPr>
          <a:xfrm>
            <a:off x="54160" y="4150008"/>
            <a:ext cx="5240696"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Up to 30 seconds of video &amp; audio </a:t>
            </a:r>
            <a:r>
              <a:rPr lang="en-US" sz="2400" b="1" dirty="0"/>
              <a:t>with 360 view </a:t>
            </a:r>
            <a:r>
              <a:rPr lang="en-US" sz="2400" dirty="0"/>
              <a:t>is transmitted upon incident detection.</a:t>
            </a:r>
          </a:p>
        </p:txBody>
      </p:sp>
      <p:sp>
        <p:nvSpPr>
          <p:cNvPr id="28" name="Arrow: Down 27">
            <a:extLst>
              <a:ext uri="{FF2B5EF4-FFF2-40B4-BE49-F238E27FC236}">
                <a16:creationId xmlns:a16="http://schemas.microsoft.com/office/drawing/2014/main" id="{C488CA14-5C8B-DE61-9B72-94E73A9C2CD1}"/>
              </a:ext>
            </a:extLst>
          </p:cNvPr>
          <p:cNvSpPr/>
          <p:nvPr/>
        </p:nvSpPr>
        <p:spPr>
          <a:xfrm>
            <a:off x="10277958" y="2942253"/>
            <a:ext cx="949879" cy="672269"/>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Content Placeholder 33">
            <a:extLst>
              <a:ext uri="{FF2B5EF4-FFF2-40B4-BE49-F238E27FC236}">
                <a16:creationId xmlns:a16="http://schemas.microsoft.com/office/drawing/2014/main" id="{0B865C27-B50A-6975-74B7-6FB876F7B1B3}"/>
              </a:ext>
            </a:extLst>
          </p:cNvPr>
          <p:cNvPicPr>
            <a:picLocks noGrp="1" noChangeAspect="1"/>
          </p:cNvPicPr>
          <p:nvPr>
            <p:ph sz="half" idx="2"/>
          </p:nvPr>
        </p:nvPicPr>
        <p:blipFill>
          <a:blip r:embed="rId5"/>
          <a:stretch>
            <a:fillRect/>
          </a:stretch>
        </p:blipFill>
        <p:spPr>
          <a:xfrm>
            <a:off x="54160" y="1789258"/>
            <a:ext cx="5715348" cy="2397077"/>
          </a:xfrm>
        </p:spPr>
      </p:pic>
    </p:spTree>
    <p:extLst>
      <p:ext uri="{BB962C8B-B14F-4D97-AF65-F5344CB8AC3E}">
        <p14:creationId xmlns:p14="http://schemas.microsoft.com/office/powerpoint/2010/main" val="32369111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0BFFF9-6C8D-39DD-8781-40E3872A272D}"/>
              </a:ext>
            </a:extLst>
          </p:cNvPr>
          <p:cNvSpPr/>
          <p:nvPr/>
        </p:nvSpPr>
        <p:spPr>
          <a:xfrm>
            <a:off x="1419705" y="2283154"/>
            <a:ext cx="2354580" cy="1028700"/>
          </a:xfrm>
          <a:prstGeom prst="rect">
            <a:avLst/>
          </a:prstGeom>
          <a:solidFill>
            <a:schemeClr val="accent6">
              <a:lumMod val="75000"/>
            </a:schemeClr>
          </a:solidFill>
          <a:ln w="76200">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Check in Intervals &amp; Easy SOS while Fleeing</a:t>
            </a:r>
          </a:p>
        </p:txBody>
      </p:sp>
      <p:sp>
        <p:nvSpPr>
          <p:cNvPr id="4" name="Rectangle 3">
            <a:extLst>
              <a:ext uri="{FF2B5EF4-FFF2-40B4-BE49-F238E27FC236}">
                <a16:creationId xmlns:a16="http://schemas.microsoft.com/office/drawing/2014/main" id="{22EC4FA1-1CC6-F903-DA24-A671026CE84F}"/>
              </a:ext>
            </a:extLst>
          </p:cNvPr>
          <p:cNvSpPr/>
          <p:nvPr/>
        </p:nvSpPr>
        <p:spPr>
          <a:xfrm>
            <a:off x="0" y="0"/>
            <a:ext cx="12192000" cy="94194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Lifeline App</a:t>
            </a:r>
          </a:p>
        </p:txBody>
      </p:sp>
      <p:sp>
        <p:nvSpPr>
          <p:cNvPr id="5" name="Rectangle 4">
            <a:extLst>
              <a:ext uri="{FF2B5EF4-FFF2-40B4-BE49-F238E27FC236}">
                <a16:creationId xmlns:a16="http://schemas.microsoft.com/office/drawing/2014/main" id="{EB6E4BE4-E659-732D-3F1F-58F03CE295A0}"/>
              </a:ext>
            </a:extLst>
          </p:cNvPr>
          <p:cNvSpPr/>
          <p:nvPr/>
        </p:nvSpPr>
        <p:spPr>
          <a:xfrm>
            <a:off x="870188" y="115103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Greatly Improved Advanced Incident Detection</a:t>
            </a:r>
          </a:p>
        </p:txBody>
      </p:sp>
      <p:sp>
        <p:nvSpPr>
          <p:cNvPr id="6" name="Rectangle 5">
            <a:extLst>
              <a:ext uri="{FF2B5EF4-FFF2-40B4-BE49-F238E27FC236}">
                <a16:creationId xmlns:a16="http://schemas.microsoft.com/office/drawing/2014/main" id="{6393504A-8EC0-559A-F16C-1CF85D53C521}"/>
              </a:ext>
            </a:extLst>
          </p:cNvPr>
          <p:cNvSpPr/>
          <p:nvPr/>
        </p:nvSpPr>
        <p:spPr>
          <a:xfrm>
            <a:off x="4613912" y="1151032"/>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Response to Incidents</a:t>
            </a:r>
          </a:p>
        </p:txBody>
      </p:sp>
      <p:sp>
        <p:nvSpPr>
          <p:cNvPr id="7" name="Rectangle 6">
            <a:extLst>
              <a:ext uri="{FF2B5EF4-FFF2-40B4-BE49-F238E27FC236}">
                <a16:creationId xmlns:a16="http://schemas.microsoft.com/office/drawing/2014/main" id="{72170DB3-20AE-31F2-A19C-049E63AEE53F}"/>
              </a:ext>
            </a:extLst>
          </p:cNvPr>
          <p:cNvSpPr/>
          <p:nvPr/>
        </p:nvSpPr>
        <p:spPr>
          <a:xfrm>
            <a:off x="8378218" y="1155564"/>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Use Encouragement</a:t>
            </a:r>
          </a:p>
        </p:txBody>
      </p:sp>
      <p:sp>
        <p:nvSpPr>
          <p:cNvPr id="8" name="Rectangle 7">
            <a:extLst>
              <a:ext uri="{FF2B5EF4-FFF2-40B4-BE49-F238E27FC236}">
                <a16:creationId xmlns:a16="http://schemas.microsoft.com/office/drawing/2014/main" id="{86297DB1-BF7B-EFAF-D77C-6D34BE26E0D7}"/>
              </a:ext>
            </a:extLst>
          </p:cNvPr>
          <p:cNvSpPr/>
          <p:nvPr/>
        </p:nvSpPr>
        <p:spPr>
          <a:xfrm>
            <a:off x="1419705" y="3435809"/>
            <a:ext cx="2354580" cy="1028700"/>
          </a:xfrm>
          <a:prstGeom prst="rect">
            <a:avLst/>
          </a:prstGeom>
          <a:solidFill>
            <a:schemeClr val="accent6">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Movement Awareness for Abduction Detection</a:t>
            </a:r>
          </a:p>
        </p:txBody>
      </p:sp>
      <p:sp>
        <p:nvSpPr>
          <p:cNvPr id="10" name="Rectangle 9">
            <a:extLst>
              <a:ext uri="{FF2B5EF4-FFF2-40B4-BE49-F238E27FC236}">
                <a16:creationId xmlns:a16="http://schemas.microsoft.com/office/drawing/2014/main" id="{F7BD4D82-DF77-9E23-03C2-829F7F18B1B6}"/>
              </a:ext>
            </a:extLst>
          </p:cNvPr>
          <p:cNvSpPr/>
          <p:nvPr/>
        </p:nvSpPr>
        <p:spPr>
          <a:xfrm>
            <a:off x="1419705" y="4588465"/>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Decoy Passcode in Case of Coercion by Assailants</a:t>
            </a:r>
          </a:p>
        </p:txBody>
      </p:sp>
      <p:sp>
        <p:nvSpPr>
          <p:cNvPr id="11" name="Rectangle 10">
            <a:extLst>
              <a:ext uri="{FF2B5EF4-FFF2-40B4-BE49-F238E27FC236}">
                <a16:creationId xmlns:a16="http://schemas.microsoft.com/office/drawing/2014/main" id="{67E87796-3AD3-FB2F-8FB1-B6BB7EFEA2A4}"/>
              </a:ext>
            </a:extLst>
          </p:cNvPr>
          <p:cNvSpPr/>
          <p:nvPr/>
        </p:nvSpPr>
        <p:spPr>
          <a:xfrm>
            <a:off x="1419705" y="5736782"/>
            <a:ext cx="2354580" cy="1028700"/>
          </a:xfrm>
          <a:prstGeom prst="rect">
            <a:avLst/>
          </a:prstGeom>
          <a:solidFill>
            <a:schemeClr val="accent6">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Buddy System Monitors for Unexpected Separation</a:t>
            </a:r>
          </a:p>
        </p:txBody>
      </p:sp>
      <p:sp>
        <p:nvSpPr>
          <p:cNvPr id="12" name="Rectangle 11">
            <a:extLst>
              <a:ext uri="{FF2B5EF4-FFF2-40B4-BE49-F238E27FC236}">
                <a16:creationId xmlns:a16="http://schemas.microsoft.com/office/drawing/2014/main" id="{9DE27FC7-81B5-6BC0-5FE1-4E72887A567D}"/>
              </a:ext>
            </a:extLst>
          </p:cNvPr>
          <p:cNvSpPr/>
          <p:nvPr/>
        </p:nvSpPr>
        <p:spPr>
          <a:xfrm>
            <a:off x="5142619" y="4588465"/>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Dashboard for Emergency Contact Incident Management</a:t>
            </a:r>
          </a:p>
        </p:txBody>
      </p:sp>
      <p:sp>
        <p:nvSpPr>
          <p:cNvPr id="13" name="Rectangle 12">
            <a:extLst>
              <a:ext uri="{FF2B5EF4-FFF2-40B4-BE49-F238E27FC236}">
                <a16:creationId xmlns:a16="http://schemas.microsoft.com/office/drawing/2014/main" id="{E17883D4-51E5-BD07-7417-243CD2272315}"/>
              </a:ext>
            </a:extLst>
          </p:cNvPr>
          <p:cNvSpPr/>
          <p:nvPr/>
        </p:nvSpPr>
        <p:spPr>
          <a:xfrm>
            <a:off x="5142619" y="3429000"/>
            <a:ext cx="2354580" cy="1028700"/>
          </a:xfrm>
          <a:prstGeom prst="rect">
            <a:avLst/>
          </a:prstGeom>
          <a:solidFill>
            <a:schemeClr val="accent4">
              <a:lumMod val="75000"/>
            </a:schemeClr>
          </a:solidFill>
          <a:ln w="762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Location History to See What Went Wrong &amp; When</a:t>
            </a:r>
          </a:p>
        </p:txBody>
      </p:sp>
      <p:sp>
        <p:nvSpPr>
          <p:cNvPr id="15" name="Rectangle 14">
            <a:extLst>
              <a:ext uri="{FF2B5EF4-FFF2-40B4-BE49-F238E27FC236}">
                <a16:creationId xmlns:a16="http://schemas.microsoft.com/office/drawing/2014/main" id="{7FE59070-D27A-A883-6E97-113C60CB8619}"/>
              </a:ext>
            </a:extLst>
          </p:cNvPr>
          <p:cNvSpPr/>
          <p:nvPr/>
        </p:nvSpPr>
        <p:spPr>
          <a:xfrm>
            <a:off x="5142619" y="2294553"/>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360 Video/Audio to Ensure Capture of Assailants and Events</a:t>
            </a:r>
          </a:p>
        </p:txBody>
      </p:sp>
      <p:sp>
        <p:nvSpPr>
          <p:cNvPr id="16" name="Rectangle 15">
            <a:extLst>
              <a:ext uri="{FF2B5EF4-FFF2-40B4-BE49-F238E27FC236}">
                <a16:creationId xmlns:a16="http://schemas.microsoft.com/office/drawing/2014/main" id="{C91E79F1-D86F-C92C-CB72-B9ECC4186231}"/>
              </a:ext>
            </a:extLst>
          </p:cNvPr>
          <p:cNvSpPr/>
          <p:nvPr/>
        </p:nvSpPr>
        <p:spPr>
          <a:xfrm>
            <a:off x="5142619" y="5747930"/>
            <a:ext cx="2354580" cy="1028700"/>
          </a:xfrm>
          <a:prstGeom prst="rect">
            <a:avLst/>
          </a:prstGeom>
          <a:solidFill>
            <a:schemeClr val="accent4">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Easy Integration With LSU PD For Rapid Response</a:t>
            </a:r>
          </a:p>
        </p:txBody>
      </p:sp>
      <p:sp>
        <p:nvSpPr>
          <p:cNvPr id="17" name="Rectangle 16">
            <a:extLst>
              <a:ext uri="{FF2B5EF4-FFF2-40B4-BE49-F238E27FC236}">
                <a16:creationId xmlns:a16="http://schemas.microsoft.com/office/drawing/2014/main" id="{6DB4181A-24AD-EA96-D45F-DF502CA672DB}"/>
              </a:ext>
            </a:extLst>
          </p:cNvPr>
          <p:cNvSpPr/>
          <p:nvPr/>
        </p:nvSpPr>
        <p:spPr>
          <a:xfrm>
            <a:off x="8928724" y="2291831"/>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Modern &amp; User-Friendly Interface</a:t>
            </a:r>
          </a:p>
        </p:txBody>
      </p:sp>
      <p:sp>
        <p:nvSpPr>
          <p:cNvPr id="18" name="Rectangle 17">
            <a:extLst>
              <a:ext uri="{FF2B5EF4-FFF2-40B4-BE49-F238E27FC236}">
                <a16:creationId xmlns:a16="http://schemas.microsoft.com/office/drawing/2014/main" id="{F52CF456-3501-8C41-3F8C-A1F7B6BA8037}"/>
              </a:ext>
            </a:extLst>
          </p:cNvPr>
          <p:cNvSpPr/>
          <p:nvPr/>
        </p:nvSpPr>
        <p:spPr>
          <a:xfrm>
            <a:off x="8928724" y="3440156"/>
            <a:ext cx="2354580" cy="1635314"/>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Ability to Only Notify Contacts During Incidents, Encouraging Use With Parents &amp; Friends</a:t>
            </a:r>
          </a:p>
        </p:txBody>
      </p:sp>
      <p:sp>
        <p:nvSpPr>
          <p:cNvPr id="19" name="Rectangle 18">
            <a:extLst>
              <a:ext uri="{FF2B5EF4-FFF2-40B4-BE49-F238E27FC236}">
                <a16:creationId xmlns:a16="http://schemas.microsoft.com/office/drawing/2014/main" id="{442F94C6-4B85-33E4-E917-53FA3978731F}"/>
              </a:ext>
            </a:extLst>
          </p:cNvPr>
          <p:cNvSpPr/>
          <p:nvPr/>
        </p:nvSpPr>
        <p:spPr>
          <a:xfrm>
            <a:off x="8928724" y="5207535"/>
            <a:ext cx="2354580" cy="10287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FriendSystem</a:t>
            </a:r>
            <a:r>
              <a:rPr lang="en-US" dirty="0"/>
              <a:t> Ensures Safety at Outings</a:t>
            </a:r>
          </a:p>
        </p:txBody>
      </p:sp>
    </p:spTree>
    <p:extLst>
      <p:ext uri="{BB962C8B-B14F-4D97-AF65-F5344CB8AC3E}">
        <p14:creationId xmlns:p14="http://schemas.microsoft.com/office/powerpoint/2010/main" val="3509707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DA1ED-0543-707D-0C34-A63CB287E675}"/>
              </a:ext>
            </a:extLst>
          </p:cNvPr>
          <p:cNvSpPr>
            <a:spLocks noGrp="1"/>
          </p:cNvSpPr>
          <p:nvPr>
            <p:ph type="title"/>
          </p:nvPr>
        </p:nvSpPr>
        <p:spPr>
          <a:xfrm>
            <a:off x="0" y="-20223"/>
            <a:ext cx="12192000" cy="1249154"/>
          </a:xfrm>
          <a:solidFill>
            <a:schemeClr val="accent1"/>
          </a:solidFill>
        </p:spPr>
        <p:txBody>
          <a:bodyPr>
            <a:normAutofit fontScale="90000"/>
          </a:bodyPr>
          <a:lstStyle/>
          <a:p>
            <a:pPr algn="ctr"/>
            <a:r>
              <a:rPr lang="en-US" b="1" dirty="0">
                <a:solidFill>
                  <a:schemeClr val="bg1"/>
                </a:solidFill>
              </a:rPr>
              <a:t>Lifeline App Provides Destination &amp; Area Selection With Alerts for Deviation to Detect Abductions</a:t>
            </a:r>
          </a:p>
        </p:txBody>
      </p:sp>
      <p:sp>
        <p:nvSpPr>
          <p:cNvPr id="5" name="Text Placeholder 4">
            <a:extLst>
              <a:ext uri="{FF2B5EF4-FFF2-40B4-BE49-F238E27FC236}">
                <a16:creationId xmlns:a16="http://schemas.microsoft.com/office/drawing/2014/main" id="{4FA316C2-40AA-C126-ABF9-9EAF9849DD98}"/>
              </a:ext>
            </a:extLst>
          </p:cNvPr>
          <p:cNvSpPr>
            <a:spLocks noGrp="1"/>
          </p:cNvSpPr>
          <p:nvPr>
            <p:ph type="body" sz="quarter" idx="3"/>
          </p:nvPr>
        </p:nvSpPr>
        <p:spPr>
          <a:xfrm>
            <a:off x="141918" y="1366924"/>
            <a:ext cx="3043089" cy="312211"/>
          </a:xfrm>
        </p:spPr>
        <p:txBody>
          <a:bodyPr>
            <a:normAutofit fontScale="77500" lnSpcReduction="20000"/>
          </a:bodyPr>
          <a:lstStyle/>
          <a:p>
            <a:r>
              <a:rPr lang="en-US" dirty="0"/>
              <a:t>Lifeline App Trip Settings</a:t>
            </a:r>
          </a:p>
        </p:txBody>
      </p:sp>
      <p:pic>
        <p:nvPicPr>
          <p:cNvPr id="12" name="Picture 11">
            <a:extLst>
              <a:ext uri="{FF2B5EF4-FFF2-40B4-BE49-F238E27FC236}">
                <a16:creationId xmlns:a16="http://schemas.microsoft.com/office/drawing/2014/main" id="{495D6A2C-0EA0-C8B1-F6A1-A72956A80B04}"/>
              </a:ext>
            </a:extLst>
          </p:cNvPr>
          <p:cNvPicPr>
            <a:picLocks noChangeAspect="1"/>
          </p:cNvPicPr>
          <p:nvPr/>
        </p:nvPicPr>
        <p:blipFill>
          <a:blip r:embed="rId3"/>
          <a:stretch>
            <a:fillRect/>
          </a:stretch>
        </p:blipFill>
        <p:spPr>
          <a:xfrm>
            <a:off x="141918" y="1628305"/>
            <a:ext cx="3043090" cy="2772501"/>
          </a:xfrm>
          <a:prstGeom prst="rect">
            <a:avLst/>
          </a:prstGeom>
        </p:spPr>
      </p:pic>
      <p:sp>
        <p:nvSpPr>
          <p:cNvPr id="18" name="TextBox 17">
            <a:extLst>
              <a:ext uri="{FF2B5EF4-FFF2-40B4-BE49-F238E27FC236}">
                <a16:creationId xmlns:a16="http://schemas.microsoft.com/office/drawing/2014/main" id="{D25A070D-68F2-A302-958D-5B16C6351D6A}"/>
              </a:ext>
            </a:extLst>
          </p:cNvPr>
          <p:cNvSpPr txBox="1"/>
          <p:nvPr/>
        </p:nvSpPr>
        <p:spPr>
          <a:xfrm>
            <a:off x="3185006" y="1768680"/>
            <a:ext cx="3857369" cy="1631216"/>
          </a:xfrm>
          <a:prstGeom prst="rect">
            <a:avLst/>
          </a:prstGeom>
          <a:noFill/>
        </p:spPr>
        <p:txBody>
          <a:bodyPr wrap="square" rtlCol="0">
            <a:spAutoFit/>
          </a:bodyPr>
          <a:lstStyle/>
          <a:p>
            <a:pPr marL="285750" indent="-285750">
              <a:buFont typeface="Arial" panose="020B0604020202020204" pitchFamily="34" charset="0"/>
              <a:buChar char="•"/>
            </a:pPr>
            <a:r>
              <a:rPr lang="en-US" sz="2000" b="1" dirty="0"/>
              <a:t>AI analyzes route </a:t>
            </a:r>
            <a:r>
              <a:rPr lang="en-US" sz="2000" dirty="0"/>
              <a:t>to determine if it is a reasonable path</a:t>
            </a:r>
          </a:p>
          <a:p>
            <a:pPr marL="285750" indent="-285750">
              <a:buFont typeface="Arial" panose="020B0604020202020204" pitchFamily="34" charset="0"/>
              <a:buChar char="•"/>
            </a:pPr>
            <a:r>
              <a:rPr lang="en-US" sz="2000" dirty="0"/>
              <a:t>If path is deviated from, contacts will receive emergency alerts with </a:t>
            </a:r>
            <a:r>
              <a:rPr lang="en-US" sz="2000" b="1" dirty="0"/>
              <a:t>live location &amp; history</a:t>
            </a:r>
            <a:endParaRPr lang="en-US" sz="2000" dirty="0"/>
          </a:p>
        </p:txBody>
      </p:sp>
      <p:pic>
        <p:nvPicPr>
          <p:cNvPr id="22" name="Content Placeholder 16">
            <a:extLst>
              <a:ext uri="{FF2B5EF4-FFF2-40B4-BE49-F238E27FC236}">
                <a16:creationId xmlns:a16="http://schemas.microsoft.com/office/drawing/2014/main" id="{C6B0F556-6C8D-5CAE-8324-49CD5F5907B2}"/>
              </a:ext>
            </a:extLst>
          </p:cNvPr>
          <p:cNvPicPr>
            <a:picLocks noChangeAspect="1"/>
          </p:cNvPicPr>
          <p:nvPr/>
        </p:nvPicPr>
        <p:blipFill>
          <a:blip r:embed="rId4"/>
          <a:stretch>
            <a:fillRect/>
          </a:stretch>
        </p:blipFill>
        <p:spPr>
          <a:xfrm>
            <a:off x="141918" y="4690489"/>
            <a:ext cx="3310408" cy="1687829"/>
          </a:xfrm>
          <a:prstGeom prst="rect">
            <a:avLst/>
          </a:prstGeom>
        </p:spPr>
      </p:pic>
      <p:sp>
        <p:nvSpPr>
          <p:cNvPr id="23" name="TextBox 22">
            <a:extLst>
              <a:ext uri="{FF2B5EF4-FFF2-40B4-BE49-F238E27FC236}">
                <a16:creationId xmlns:a16="http://schemas.microsoft.com/office/drawing/2014/main" id="{2D309AB2-3CF4-0529-4FB9-FCB0255A8B1C}"/>
              </a:ext>
            </a:extLst>
          </p:cNvPr>
          <p:cNvSpPr txBox="1"/>
          <p:nvPr/>
        </p:nvSpPr>
        <p:spPr>
          <a:xfrm>
            <a:off x="3383903" y="4734032"/>
            <a:ext cx="4037043" cy="2031325"/>
          </a:xfrm>
          <a:prstGeom prst="rect">
            <a:avLst/>
          </a:prstGeom>
          <a:noFill/>
        </p:spPr>
        <p:txBody>
          <a:bodyPr wrap="square" rtlCol="0">
            <a:spAutoFit/>
          </a:bodyPr>
          <a:lstStyle/>
          <a:p>
            <a:pPr marL="285750" indent="-285750">
              <a:buFont typeface="Arial" panose="020B0604020202020204" pitchFamily="34" charset="0"/>
              <a:buChar char="•"/>
            </a:pPr>
            <a:r>
              <a:rPr lang="en-US" dirty="0"/>
              <a:t>Advanced triggers for:</a:t>
            </a:r>
          </a:p>
          <a:p>
            <a:pPr marL="742950" lvl="1" indent="-285750">
              <a:buFont typeface="Arial" panose="020B0604020202020204" pitchFamily="34" charset="0"/>
              <a:buChar char="•"/>
            </a:pPr>
            <a:r>
              <a:rPr lang="en-US" dirty="0"/>
              <a:t>Running detection </a:t>
            </a:r>
          </a:p>
          <a:p>
            <a:pPr marL="1200150" lvl="2" indent="-285750">
              <a:buFont typeface="Arial" panose="020B0604020202020204" pitchFamily="34" charset="0"/>
              <a:buChar char="•"/>
            </a:pPr>
            <a:r>
              <a:rPr lang="en-US" b="1" dirty="0"/>
              <a:t>Help is needed</a:t>
            </a:r>
          </a:p>
          <a:p>
            <a:pPr marL="742950" lvl="1" indent="-285750">
              <a:buFont typeface="Arial" panose="020B0604020202020204" pitchFamily="34" charset="0"/>
              <a:buChar char="•"/>
            </a:pPr>
            <a:r>
              <a:rPr lang="en-US" dirty="0"/>
              <a:t>Car speed detection </a:t>
            </a:r>
          </a:p>
          <a:p>
            <a:pPr marL="1200150" lvl="2" indent="-285750">
              <a:buFont typeface="Arial" panose="020B0604020202020204" pitchFamily="34" charset="0"/>
              <a:buChar char="•"/>
            </a:pPr>
            <a:r>
              <a:rPr lang="en-US" b="1" dirty="0"/>
              <a:t>Possible abduction </a:t>
            </a:r>
          </a:p>
          <a:p>
            <a:pPr marL="742950" lvl="1" indent="-285750">
              <a:buFont typeface="Arial" panose="020B0604020202020204" pitchFamily="34" charset="0"/>
              <a:buChar char="•"/>
            </a:pPr>
            <a:r>
              <a:rPr lang="en-US" dirty="0"/>
              <a:t>Prolonged stop </a:t>
            </a:r>
          </a:p>
          <a:p>
            <a:pPr marL="1200150" lvl="2" indent="-285750">
              <a:buFont typeface="Arial" panose="020B0604020202020204" pitchFamily="34" charset="0"/>
              <a:buChar char="•"/>
            </a:pPr>
            <a:r>
              <a:rPr lang="en-US" b="1" dirty="0"/>
              <a:t>Possible assault</a:t>
            </a:r>
          </a:p>
        </p:txBody>
      </p:sp>
      <p:grpSp>
        <p:nvGrpSpPr>
          <p:cNvPr id="19" name="Group 18">
            <a:extLst>
              <a:ext uri="{FF2B5EF4-FFF2-40B4-BE49-F238E27FC236}">
                <a16:creationId xmlns:a16="http://schemas.microsoft.com/office/drawing/2014/main" id="{F6BA78B6-453E-6572-9C55-71B71C7D03E7}"/>
              </a:ext>
            </a:extLst>
          </p:cNvPr>
          <p:cNvGrpSpPr/>
          <p:nvPr/>
        </p:nvGrpSpPr>
        <p:grpSpPr>
          <a:xfrm>
            <a:off x="8515576" y="1395930"/>
            <a:ext cx="2907630" cy="2579231"/>
            <a:chOff x="4521870" y="4143190"/>
            <a:chExt cx="2907630" cy="2579231"/>
          </a:xfrm>
        </p:grpSpPr>
        <p:pic>
          <p:nvPicPr>
            <p:cNvPr id="14" name="Picture 13" descr="A screenshot of a phone&#10;&#10;Description automatically generated">
              <a:extLst>
                <a:ext uri="{FF2B5EF4-FFF2-40B4-BE49-F238E27FC236}">
                  <a16:creationId xmlns:a16="http://schemas.microsoft.com/office/drawing/2014/main" id="{BC644C6E-08D8-4D8E-7F36-16246774988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21870" y="4143190"/>
              <a:ext cx="2907630" cy="2579231"/>
            </a:xfrm>
            <a:prstGeom prst="rect">
              <a:avLst/>
            </a:prstGeom>
            <a:ln>
              <a:solidFill>
                <a:schemeClr val="tx1"/>
              </a:solidFill>
            </a:ln>
          </p:spPr>
        </p:pic>
        <p:sp>
          <p:nvSpPr>
            <p:cNvPr id="15" name="Rectangle 14">
              <a:extLst>
                <a:ext uri="{FF2B5EF4-FFF2-40B4-BE49-F238E27FC236}">
                  <a16:creationId xmlns:a16="http://schemas.microsoft.com/office/drawing/2014/main" id="{C23929FF-AAF3-0910-2F38-09CC2CF7263A}"/>
                </a:ext>
              </a:extLst>
            </p:cNvPr>
            <p:cNvSpPr/>
            <p:nvPr/>
          </p:nvSpPr>
          <p:spPr>
            <a:xfrm>
              <a:off x="4521870" y="4148651"/>
              <a:ext cx="2907630" cy="899599"/>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83C3583-0042-D05B-48BD-379C34A068A8}"/>
                </a:ext>
              </a:extLst>
            </p:cNvPr>
            <p:cNvSpPr/>
            <p:nvPr/>
          </p:nvSpPr>
          <p:spPr>
            <a:xfrm>
              <a:off x="4521870" y="6089650"/>
              <a:ext cx="2907630" cy="632771"/>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1989C0A-61B3-F0AE-E65B-6335BBB67876}"/>
                </a:ext>
              </a:extLst>
            </p:cNvPr>
            <p:cNvSpPr/>
            <p:nvPr/>
          </p:nvSpPr>
          <p:spPr>
            <a:xfrm>
              <a:off x="5956300" y="5048250"/>
              <a:ext cx="1473200" cy="1041400"/>
            </a:xfrm>
            <a:prstGeom prst="rect">
              <a:avLst/>
            </a:prstGeom>
            <a:solidFill>
              <a:srgbClr val="000000">
                <a:alpha val="4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Text Placeholder 4">
            <a:extLst>
              <a:ext uri="{FF2B5EF4-FFF2-40B4-BE49-F238E27FC236}">
                <a16:creationId xmlns:a16="http://schemas.microsoft.com/office/drawing/2014/main" id="{94CD64ED-8130-F4EF-F3AE-70FBF98281AC}"/>
              </a:ext>
            </a:extLst>
          </p:cNvPr>
          <p:cNvSpPr txBox="1">
            <a:spLocks/>
          </p:cNvSpPr>
          <p:nvPr/>
        </p:nvSpPr>
        <p:spPr>
          <a:xfrm>
            <a:off x="8515575" y="1379382"/>
            <a:ext cx="2907630" cy="583443"/>
          </a:xfrm>
          <a:prstGeom prst="rect">
            <a:avLst/>
          </a:prstGeom>
          <a:solidFill>
            <a:srgbClr val="000000">
              <a:alpha val="60000"/>
            </a:srgbClr>
          </a:solidFill>
        </p:spPr>
        <p:txBody>
          <a:bodyPr vert="horz" lIns="91440" tIns="45720" rIns="91440" bIns="45720" rtlCol="0" anchor="b">
            <a:normAutofit fontScale="85000" lnSpcReduction="2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solidFill>
                  <a:schemeClr val="bg1"/>
                </a:solidFill>
              </a:rPr>
              <a:t>Info Screen for Emergency Contacts</a:t>
            </a:r>
          </a:p>
        </p:txBody>
      </p:sp>
      <p:pic>
        <p:nvPicPr>
          <p:cNvPr id="11" name="Picture 10">
            <a:extLst>
              <a:ext uri="{FF2B5EF4-FFF2-40B4-BE49-F238E27FC236}">
                <a16:creationId xmlns:a16="http://schemas.microsoft.com/office/drawing/2014/main" id="{9FB61FED-D942-63A4-B721-AF3C8B370C0E}"/>
              </a:ext>
            </a:extLst>
          </p:cNvPr>
          <p:cNvPicPr>
            <a:picLocks noChangeAspect="1"/>
          </p:cNvPicPr>
          <p:nvPr/>
        </p:nvPicPr>
        <p:blipFill>
          <a:blip r:embed="rId6"/>
          <a:stretch>
            <a:fillRect/>
          </a:stretch>
        </p:blipFill>
        <p:spPr>
          <a:xfrm>
            <a:off x="7861974" y="3637524"/>
            <a:ext cx="3955376" cy="3200945"/>
          </a:xfrm>
          <a:prstGeom prst="rect">
            <a:avLst/>
          </a:prstGeom>
        </p:spPr>
      </p:pic>
      <p:sp>
        <p:nvSpPr>
          <p:cNvPr id="24" name="Arrow: Down 23">
            <a:extLst>
              <a:ext uri="{FF2B5EF4-FFF2-40B4-BE49-F238E27FC236}">
                <a16:creationId xmlns:a16="http://schemas.microsoft.com/office/drawing/2014/main" id="{D9E8A1F2-D2E4-5AA6-A219-BC9042EDAEC1}"/>
              </a:ext>
            </a:extLst>
          </p:cNvPr>
          <p:cNvSpPr/>
          <p:nvPr/>
        </p:nvSpPr>
        <p:spPr>
          <a:xfrm>
            <a:off x="8697604" y="3148745"/>
            <a:ext cx="1070374" cy="488779"/>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70064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aab19196-78ab-4db3-90c1-c0a4a8b1407c"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211DBD4DA22AB40973B4486C0C14B99" ma:contentTypeVersion="7" ma:contentTypeDescription="Create a new document." ma:contentTypeScope="" ma:versionID="89c732e972e2e86df7f3ac0ea53c3f70">
  <xsd:schema xmlns:xsd="http://www.w3.org/2001/XMLSchema" xmlns:xs="http://www.w3.org/2001/XMLSchema" xmlns:p="http://schemas.microsoft.com/office/2006/metadata/properties" xmlns:ns3="aab19196-78ab-4db3-90c1-c0a4a8b1407c" xmlns:ns4="820041b8-4ced-426f-84fc-ec5bd080eadd" targetNamespace="http://schemas.microsoft.com/office/2006/metadata/properties" ma:root="true" ma:fieldsID="ec04b533fbf05427fa963ebf91fc366e" ns3:_="" ns4:_="">
    <xsd:import namespace="aab19196-78ab-4db3-90c1-c0a4a8b1407c"/>
    <xsd:import namespace="820041b8-4ced-426f-84fc-ec5bd080eadd"/>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_activity"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ab19196-78ab-4db3-90c1-c0a4a8b1407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_activity" ma:index="11"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20041b8-4ced-426f-84fc-ec5bd080ead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CDBB20F-6260-4C51-94EF-C5B18F83F851}">
  <ds:schemaRefs>
    <ds:schemaRef ds:uri="820041b8-4ced-426f-84fc-ec5bd080eadd"/>
    <ds:schemaRef ds:uri="http://schemas.microsoft.com/office/2006/documentManagement/types"/>
    <ds:schemaRef ds:uri="http://schemas.microsoft.com/office/infopath/2007/PartnerControls"/>
    <ds:schemaRef ds:uri="http://purl.org/dc/dcmitype/"/>
    <ds:schemaRef ds:uri="http://purl.org/dc/elements/1.1/"/>
    <ds:schemaRef ds:uri="http://purl.org/dc/terms/"/>
    <ds:schemaRef ds:uri="aab19196-78ab-4db3-90c1-c0a4a8b1407c"/>
    <ds:schemaRef ds:uri="http://schemas.openxmlformats.org/package/2006/metadata/core-properties"/>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A42C7D6B-1359-48AE-A12F-51E7379FEA6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ab19196-78ab-4db3-90c1-c0a4a8b1407c"/>
    <ds:schemaRef ds:uri="820041b8-4ced-426f-84fc-ec5bd080ead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9BBAE18-8DB8-46C8-BCE4-76686DDF748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5186</TotalTime>
  <Words>1921</Words>
  <Application>Microsoft Office PowerPoint</Application>
  <PresentationFormat>Widescreen</PresentationFormat>
  <Paragraphs>263</Paragraphs>
  <Slides>22</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Calibri Light</vt:lpstr>
      <vt:lpstr>Office Theme</vt:lpstr>
      <vt:lpstr>Lifeline: A Campus Safety App</vt:lpstr>
      <vt:lpstr>PowerPoint Presentation</vt:lpstr>
      <vt:lpstr>PowerPoint Presentation</vt:lpstr>
      <vt:lpstr>PowerPoint Presentation</vt:lpstr>
      <vt:lpstr>Lifeline App Provides Check in Intervals Rather than Check in Just at End &amp; Easy SOS Triggering While Fleeing</vt:lpstr>
      <vt:lpstr>PowerPoint Presentation</vt:lpstr>
      <vt:lpstr>Lifeline App Transmits Video &amp; Audio From Incident for Identification of Abductors Resulting in Victim Recovery &amp; Conviction</vt:lpstr>
      <vt:lpstr>PowerPoint Presentation</vt:lpstr>
      <vt:lpstr>Lifeline App Provides Destination &amp; Area Selection With Alerts for Deviation to Detect Abductions</vt:lpstr>
      <vt:lpstr>PowerPoint Presentation</vt:lpstr>
      <vt:lpstr>Lifeline App Allows for User to Create a Decoy Passcode in Case of Coercion by Assailants</vt:lpstr>
      <vt:lpstr>PowerPoint Presentation</vt:lpstr>
      <vt:lpstr>Lifeline App Includes Buddy System With SOS Alert if Unexpectedly Separated</vt:lpstr>
      <vt:lpstr>PowerPoint Presentation</vt:lpstr>
      <vt:lpstr>Lifeline App Allows for Emergency Contacts to Only be Notified During Incidents, Encouraging Use with Parents &amp; Friends</vt:lpstr>
      <vt:lpstr>PowerPoint Presentation</vt:lpstr>
      <vt:lpstr>Lifeline App Includes an Easy Dashboard for Incident Management by Emergency Contacts</vt:lpstr>
      <vt:lpstr>PowerPoint Presentation</vt:lpstr>
      <vt:lpstr>Lifeline App Will Allow for Trivial LSU PD Integration</vt:lpstr>
      <vt:lpstr>PowerPoint Presentation</vt:lpstr>
      <vt:lpstr>FriendSystem Ensures Safety at Outings Such as Bars &amp; Frat Parties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Walking Safety: Campus Improvements</dc:title>
  <dc:creator>MUHAMMED.HABIBOVIC</dc:creator>
  <cp:lastModifiedBy>Muhammed Habibovic</cp:lastModifiedBy>
  <cp:revision>2</cp:revision>
  <cp:lastPrinted>2024-01-22T21:58:34Z</cp:lastPrinted>
  <dcterms:created xsi:type="dcterms:W3CDTF">2024-01-17T03:18:18Z</dcterms:created>
  <dcterms:modified xsi:type="dcterms:W3CDTF">2024-01-23T00:42:49Z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0x0101000211DBD4DA22AB40973B4486C0C14B99</vt:lpwstr>
  </property>
</Properties>
</file>

<file path=docProps/thumbnail.jpeg>
</file>